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5" r:id="rId1"/>
  </p:sldMasterIdLst>
  <p:sldIdLst>
    <p:sldId id="256" r:id="rId2"/>
    <p:sldId id="257" r:id="rId3"/>
    <p:sldId id="266" r:id="rId4"/>
    <p:sldId id="264" r:id="rId5"/>
    <p:sldId id="265" r:id="rId6"/>
    <p:sldId id="258" r:id="rId7"/>
    <p:sldId id="259" r:id="rId8"/>
    <p:sldId id="267" r:id="rId9"/>
    <p:sldId id="261" r:id="rId10"/>
    <p:sldId id="262" r:id="rId11"/>
    <p:sldId id="263" r:id="rId12"/>
    <p:sldId id="268" r:id="rId13"/>
    <p:sldId id="21473753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81" d="100"/>
          <a:sy n="81" d="100"/>
        </p:scale>
        <p:origin x="96" y="588"/>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C4D30A-6876-4B29-9B31-773C6E91609F}"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US"/>
        </a:p>
      </dgm:t>
    </dgm:pt>
    <dgm:pt modelId="{4AE2757E-05DC-4CC5-BADC-B281B73729FB}">
      <dgm:prSet/>
      <dgm:spPr/>
      <dgm:t>
        <a:bodyPr/>
        <a:lstStyle/>
        <a:p>
          <a:r>
            <a:rPr lang="en-US" dirty="0"/>
            <a:t>Vector Store Retrieval</a:t>
          </a:r>
        </a:p>
      </dgm:t>
    </dgm:pt>
    <dgm:pt modelId="{2EBA7A88-9449-40DA-9EEF-1F250D781684}" type="parTrans" cxnId="{0985F051-D5A6-4CC0-B098-661FAEEA3697}">
      <dgm:prSet/>
      <dgm:spPr/>
      <dgm:t>
        <a:bodyPr/>
        <a:lstStyle/>
        <a:p>
          <a:endParaRPr lang="en-US"/>
        </a:p>
      </dgm:t>
    </dgm:pt>
    <dgm:pt modelId="{B94F3007-0742-4CD4-97D0-0D0D64BE956E}" type="sibTrans" cxnId="{0985F051-D5A6-4CC0-B098-661FAEEA3697}">
      <dgm:prSet/>
      <dgm:spPr/>
      <dgm:t>
        <a:bodyPr/>
        <a:lstStyle/>
        <a:p>
          <a:endParaRPr lang="en-US"/>
        </a:p>
      </dgm:t>
    </dgm:pt>
    <dgm:pt modelId="{BD9A3D2C-7BF9-43D6-BB61-A9C85AF7C30C}">
      <dgm:prSet/>
      <dgm:spPr/>
      <dgm:t>
        <a:bodyPr/>
        <a:lstStyle/>
        <a:p>
          <a:r>
            <a:rPr lang="en-US" dirty="0"/>
            <a:t>Multiple Query Generation for Retrieval</a:t>
          </a:r>
        </a:p>
      </dgm:t>
    </dgm:pt>
    <dgm:pt modelId="{A19AF60B-2DC8-413D-AA76-F41FF467A392}" type="parTrans" cxnId="{9F3063CA-6FFE-4F48-9A51-69576FBBBFB8}">
      <dgm:prSet/>
      <dgm:spPr/>
      <dgm:t>
        <a:bodyPr/>
        <a:lstStyle/>
        <a:p>
          <a:endParaRPr lang="en-US"/>
        </a:p>
      </dgm:t>
    </dgm:pt>
    <dgm:pt modelId="{898602A2-F4A5-460D-AAF3-CCE0E1E17525}" type="sibTrans" cxnId="{9F3063CA-6FFE-4F48-9A51-69576FBBBFB8}">
      <dgm:prSet/>
      <dgm:spPr/>
      <dgm:t>
        <a:bodyPr/>
        <a:lstStyle/>
        <a:p>
          <a:endParaRPr lang="en-US"/>
        </a:p>
      </dgm:t>
    </dgm:pt>
    <dgm:pt modelId="{7AC4873D-4EA1-41E6-A4D3-D9EFFB04B564}">
      <dgm:prSet/>
      <dgm:spPr/>
      <dgm:t>
        <a:bodyPr/>
        <a:lstStyle/>
        <a:p>
          <a:r>
            <a:rPr lang="en-US" dirty="0"/>
            <a:t>Contextual Compression</a:t>
          </a:r>
        </a:p>
      </dgm:t>
    </dgm:pt>
    <dgm:pt modelId="{23FCDB90-507C-4693-8250-0A1DF29351F8}" type="parTrans" cxnId="{97D0AF31-CE01-4A5D-A35B-8A70DDF05768}">
      <dgm:prSet/>
      <dgm:spPr/>
      <dgm:t>
        <a:bodyPr/>
        <a:lstStyle/>
        <a:p>
          <a:endParaRPr lang="en-US"/>
        </a:p>
      </dgm:t>
    </dgm:pt>
    <dgm:pt modelId="{84421A11-394C-41B7-9C84-9E0389644576}" type="sibTrans" cxnId="{97D0AF31-CE01-4A5D-A35B-8A70DDF05768}">
      <dgm:prSet/>
      <dgm:spPr/>
      <dgm:t>
        <a:bodyPr/>
        <a:lstStyle/>
        <a:p>
          <a:endParaRPr lang="en-US"/>
        </a:p>
      </dgm:t>
    </dgm:pt>
    <dgm:pt modelId="{F8ABCB8E-8948-4E7D-8C1A-9E79BB7200A2}">
      <dgm:prSet/>
      <dgm:spPr/>
      <dgm:t>
        <a:bodyPr/>
        <a:lstStyle/>
        <a:p>
          <a:r>
            <a:rPr lang="en-US" dirty="0"/>
            <a:t>Custom Retriever Classes</a:t>
          </a:r>
        </a:p>
      </dgm:t>
    </dgm:pt>
    <dgm:pt modelId="{3F2C032C-D8DA-4E11-A9A9-C10BCBD92DE9}" type="parTrans" cxnId="{8C935942-7011-4553-BAC0-431367A45630}">
      <dgm:prSet/>
      <dgm:spPr/>
      <dgm:t>
        <a:bodyPr/>
        <a:lstStyle/>
        <a:p>
          <a:endParaRPr lang="en-US"/>
        </a:p>
      </dgm:t>
    </dgm:pt>
    <dgm:pt modelId="{9ACD1F00-B105-4F7B-9CF6-D52A6D41BA2C}" type="sibTrans" cxnId="{8C935942-7011-4553-BAC0-431367A45630}">
      <dgm:prSet/>
      <dgm:spPr/>
      <dgm:t>
        <a:bodyPr/>
        <a:lstStyle/>
        <a:p>
          <a:endParaRPr lang="en-US"/>
        </a:p>
      </dgm:t>
    </dgm:pt>
    <dgm:pt modelId="{D0FAD223-7ABB-41C2-BAB9-2CCFF605680D}">
      <dgm:prSet/>
      <dgm:spPr/>
      <dgm:t>
        <a:bodyPr/>
        <a:lstStyle/>
        <a:p>
          <a:r>
            <a:rPr lang="en-US" dirty="0"/>
            <a:t>Similarity Score Integration</a:t>
          </a:r>
        </a:p>
      </dgm:t>
    </dgm:pt>
    <dgm:pt modelId="{21C57825-D9D2-4969-9F86-B2D67920D569}" type="parTrans" cxnId="{13C1ABBF-49E6-46B9-B175-D31E614184A0}">
      <dgm:prSet/>
      <dgm:spPr/>
      <dgm:t>
        <a:bodyPr/>
        <a:lstStyle/>
        <a:p>
          <a:endParaRPr lang="en-US"/>
        </a:p>
      </dgm:t>
    </dgm:pt>
    <dgm:pt modelId="{FBF86B97-208D-4BCD-A89E-35E502FAD80B}" type="sibTrans" cxnId="{13C1ABBF-49E6-46B9-B175-D31E614184A0}">
      <dgm:prSet/>
      <dgm:spPr/>
      <dgm:t>
        <a:bodyPr/>
        <a:lstStyle/>
        <a:p>
          <a:endParaRPr lang="en-US"/>
        </a:p>
      </dgm:t>
    </dgm:pt>
    <dgm:pt modelId="{177DDC47-27E3-4648-B5C4-B34BEB10ECD8}">
      <dgm:prSet/>
      <dgm:spPr/>
      <dgm:t>
        <a:bodyPr/>
        <a:lstStyle/>
        <a:p>
          <a:r>
            <a:rPr lang="en-US" dirty="0"/>
            <a:t>Combining Results from Multiple Retrievers</a:t>
          </a:r>
        </a:p>
      </dgm:t>
    </dgm:pt>
    <dgm:pt modelId="{2D62722F-84D2-4FF3-92B7-C44B7CE12986}" type="parTrans" cxnId="{FE6DE2A5-E23B-4A82-B995-9E3510E0EA7C}">
      <dgm:prSet/>
      <dgm:spPr/>
      <dgm:t>
        <a:bodyPr/>
        <a:lstStyle/>
        <a:p>
          <a:endParaRPr lang="en-US"/>
        </a:p>
      </dgm:t>
    </dgm:pt>
    <dgm:pt modelId="{1DAC0971-E105-4235-9DEB-3B8E1F6AF099}" type="sibTrans" cxnId="{FE6DE2A5-E23B-4A82-B995-9E3510E0EA7C}">
      <dgm:prSet/>
      <dgm:spPr/>
      <dgm:t>
        <a:bodyPr/>
        <a:lstStyle/>
        <a:p>
          <a:endParaRPr lang="en-US"/>
        </a:p>
      </dgm:t>
    </dgm:pt>
    <dgm:pt modelId="{D213B3A6-419E-4864-A43C-02656F1DCBDB}">
      <dgm:prSet/>
      <dgm:spPr/>
      <dgm:t>
        <a:bodyPr/>
        <a:lstStyle/>
        <a:p>
          <a:r>
            <a:rPr lang="en-US" dirty="0"/>
            <a:t>Reordering to Mitigate 'Lost in the Middle' Effect</a:t>
          </a:r>
        </a:p>
      </dgm:t>
    </dgm:pt>
    <dgm:pt modelId="{A9D89ACB-90A6-4BD0-85D1-9C09564F5388}" type="parTrans" cxnId="{45736F95-1DD7-4281-B193-2B4BFD888FF5}">
      <dgm:prSet/>
      <dgm:spPr/>
      <dgm:t>
        <a:bodyPr/>
        <a:lstStyle/>
        <a:p>
          <a:endParaRPr lang="en-US"/>
        </a:p>
      </dgm:t>
    </dgm:pt>
    <dgm:pt modelId="{D85F48ED-ABC3-441F-A504-EA5DD30FE79A}" type="sibTrans" cxnId="{45736F95-1DD7-4281-B193-2B4BFD888FF5}">
      <dgm:prSet/>
      <dgm:spPr/>
      <dgm:t>
        <a:bodyPr/>
        <a:lstStyle/>
        <a:p>
          <a:endParaRPr lang="en-US"/>
        </a:p>
      </dgm:t>
    </dgm:pt>
    <dgm:pt modelId="{5B693297-CFD3-4902-8ACA-474FA1B3FB04}">
      <dgm:prSet/>
      <dgm:spPr/>
      <dgm:t>
        <a:bodyPr/>
        <a:lstStyle/>
        <a:p>
          <a:r>
            <a:rPr lang="en-US" dirty="0"/>
            <a:t>Multiple Embeddings per Document</a:t>
          </a:r>
        </a:p>
      </dgm:t>
    </dgm:pt>
    <dgm:pt modelId="{3EEA87B5-2BF6-4AAF-A8A9-4C6F520185EE}" type="parTrans" cxnId="{BE33B3DB-AED6-4860-99D8-206C86FD3F9B}">
      <dgm:prSet/>
      <dgm:spPr/>
      <dgm:t>
        <a:bodyPr/>
        <a:lstStyle/>
        <a:p>
          <a:endParaRPr lang="en-US"/>
        </a:p>
      </dgm:t>
    </dgm:pt>
    <dgm:pt modelId="{F8DD643C-CA4C-4107-9FCC-5B06412A8876}" type="sibTrans" cxnId="{BE33B3DB-AED6-4860-99D8-206C86FD3F9B}">
      <dgm:prSet/>
      <dgm:spPr/>
      <dgm:t>
        <a:bodyPr/>
        <a:lstStyle/>
        <a:p>
          <a:endParaRPr lang="en-US"/>
        </a:p>
      </dgm:t>
    </dgm:pt>
    <dgm:pt modelId="{5F9E4287-0B02-4D0E-A5E3-6C0E894D38D0}">
      <dgm:prSet/>
      <dgm:spPr/>
      <dgm:t>
        <a:bodyPr/>
        <a:lstStyle/>
        <a:p>
          <a:r>
            <a:rPr lang="en-US" dirty="0"/>
            <a:t>Chunk Retrieval for Complete Document Context</a:t>
          </a:r>
        </a:p>
      </dgm:t>
    </dgm:pt>
    <dgm:pt modelId="{F67D5303-B5E2-45D6-B2AD-06551ACF089C}" type="parTrans" cxnId="{FDA80365-92FE-410E-945A-A25216CB23F5}">
      <dgm:prSet/>
      <dgm:spPr/>
      <dgm:t>
        <a:bodyPr/>
        <a:lstStyle/>
        <a:p>
          <a:endParaRPr lang="en-US"/>
        </a:p>
      </dgm:t>
    </dgm:pt>
    <dgm:pt modelId="{CB9A7D72-0C3E-4F94-BB4F-75E78BED6E16}" type="sibTrans" cxnId="{FDA80365-92FE-410E-945A-A25216CB23F5}">
      <dgm:prSet/>
      <dgm:spPr/>
      <dgm:t>
        <a:bodyPr/>
        <a:lstStyle/>
        <a:p>
          <a:endParaRPr lang="en-US"/>
        </a:p>
      </dgm:t>
    </dgm:pt>
    <dgm:pt modelId="{1AC880D5-8FA5-4B96-B72E-8F57B1FC9F99}">
      <dgm:prSet/>
      <dgm:spPr/>
      <dgm:t>
        <a:bodyPr/>
        <a:lstStyle/>
        <a:p>
          <a:r>
            <a:rPr lang="en-US" dirty="0"/>
            <a:t>Metadata Filters</a:t>
          </a:r>
        </a:p>
      </dgm:t>
    </dgm:pt>
    <dgm:pt modelId="{6BA3963C-598D-4571-A22F-ECEFFB5D4A0D}" type="parTrans" cxnId="{C0160677-C753-407E-BAA8-B17E8212D0BA}">
      <dgm:prSet/>
      <dgm:spPr/>
      <dgm:t>
        <a:bodyPr/>
        <a:lstStyle/>
        <a:p>
          <a:endParaRPr lang="en-US"/>
        </a:p>
      </dgm:t>
    </dgm:pt>
    <dgm:pt modelId="{8B252577-4557-4164-9D43-4A488AA09C30}" type="sibTrans" cxnId="{C0160677-C753-407E-BAA8-B17E8212D0BA}">
      <dgm:prSet/>
      <dgm:spPr/>
      <dgm:t>
        <a:bodyPr/>
        <a:lstStyle/>
        <a:p>
          <a:endParaRPr lang="en-US"/>
        </a:p>
      </dgm:t>
    </dgm:pt>
    <dgm:pt modelId="{14E8BD97-D5A1-4116-BF20-B02AF53FD7B6}">
      <dgm:prSet/>
      <dgm:spPr/>
      <dgm:t>
        <a:bodyPr/>
        <a:lstStyle/>
        <a:p>
          <a:r>
            <a:rPr lang="en-US" dirty="0"/>
            <a:t>Time-Weighted Retrieval</a:t>
          </a:r>
        </a:p>
      </dgm:t>
    </dgm:pt>
    <dgm:pt modelId="{C2421CC0-CF51-402B-AD5C-B2F3DFF0BFCA}" type="parTrans" cxnId="{63A15CA4-26D4-43F9-9E64-4954AE2F6C79}">
      <dgm:prSet/>
      <dgm:spPr/>
      <dgm:t>
        <a:bodyPr/>
        <a:lstStyle/>
        <a:p>
          <a:endParaRPr lang="en-US"/>
        </a:p>
      </dgm:t>
    </dgm:pt>
    <dgm:pt modelId="{1658BDAF-21B3-439C-B405-CA6B2DBFF8E8}" type="sibTrans" cxnId="{63A15CA4-26D4-43F9-9E64-4954AE2F6C79}">
      <dgm:prSet/>
      <dgm:spPr/>
      <dgm:t>
        <a:bodyPr/>
        <a:lstStyle/>
        <a:p>
          <a:endParaRPr lang="en-US"/>
        </a:p>
      </dgm:t>
    </dgm:pt>
    <dgm:pt modelId="{AB472117-B5C0-4D1A-BD33-4402B60B8DAA}">
      <dgm:prSet/>
      <dgm:spPr/>
      <dgm:t>
        <a:bodyPr/>
        <a:lstStyle/>
        <a:p>
          <a:r>
            <a:rPr lang="en-US" dirty="0"/>
            <a:t>Hybrid Vector and Keyword Retrieval</a:t>
          </a:r>
        </a:p>
      </dgm:t>
    </dgm:pt>
    <dgm:pt modelId="{6241F8FD-C2A9-4A12-A884-1C4B9EC5950E}" type="parTrans" cxnId="{DD9A319E-7DFE-40A7-957E-473BD6CE1141}">
      <dgm:prSet/>
      <dgm:spPr/>
      <dgm:t>
        <a:bodyPr/>
        <a:lstStyle/>
        <a:p>
          <a:endParaRPr lang="en-US"/>
        </a:p>
      </dgm:t>
    </dgm:pt>
    <dgm:pt modelId="{4631F1A0-A8B5-4778-AFBB-33CE4D70E8A2}" type="sibTrans" cxnId="{DD9A319E-7DFE-40A7-957E-473BD6CE1141}">
      <dgm:prSet/>
      <dgm:spPr/>
      <dgm:t>
        <a:bodyPr/>
        <a:lstStyle/>
        <a:p>
          <a:endParaRPr lang="en-US"/>
        </a:p>
      </dgm:t>
    </dgm:pt>
    <dgm:pt modelId="{B363CF12-88F2-445F-9626-26CCD7A1F234}" type="pres">
      <dgm:prSet presAssocID="{56C4D30A-6876-4B29-9B31-773C6E91609F}" presName="diagram" presStyleCnt="0">
        <dgm:presLayoutVars>
          <dgm:dir/>
          <dgm:resizeHandles val="exact"/>
        </dgm:presLayoutVars>
      </dgm:prSet>
      <dgm:spPr/>
    </dgm:pt>
    <dgm:pt modelId="{178EA039-6DB3-4BA8-AC54-0DE549CC80A6}" type="pres">
      <dgm:prSet presAssocID="{4AE2757E-05DC-4CC5-BADC-B281B73729FB}" presName="node" presStyleLbl="node1" presStyleIdx="0" presStyleCnt="12">
        <dgm:presLayoutVars>
          <dgm:bulletEnabled val="1"/>
        </dgm:presLayoutVars>
      </dgm:prSet>
      <dgm:spPr/>
    </dgm:pt>
    <dgm:pt modelId="{A996C0DA-8CB0-4327-A31E-091AD112A9CB}" type="pres">
      <dgm:prSet presAssocID="{B94F3007-0742-4CD4-97D0-0D0D64BE956E}" presName="sibTrans" presStyleCnt="0"/>
      <dgm:spPr/>
    </dgm:pt>
    <dgm:pt modelId="{9C547ED5-12B4-4971-BC3A-2FF4104D696A}" type="pres">
      <dgm:prSet presAssocID="{BD9A3D2C-7BF9-43D6-BB61-A9C85AF7C30C}" presName="node" presStyleLbl="node1" presStyleIdx="1" presStyleCnt="12">
        <dgm:presLayoutVars>
          <dgm:bulletEnabled val="1"/>
        </dgm:presLayoutVars>
      </dgm:prSet>
      <dgm:spPr/>
    </dgm:pt>
    <dgm:pt modelId="{AC85EB46-69FE-4149-BFBB-C69711F4FB5A}" type="pres">
      <dgm:prSet presAssocID="{898602A2-F4A5-460D-AAF3-CCE0E1E17525}" presName="sibTrans" presStyleCnt="0"/>
      <dgm:spPr/>
    </dgm:pt>
    <dgm:pt modelId="{200697F6-8189-4854-81AB-8A1150AE8D2F}" type="pres">
      <dgm:prSet presAssocID="{7AC4873D-4EA1-41E6-A4D3-D9EFFB04B564}" presName="node" presStyleLbl="node1" presStyleIdx="2" presStyleCnt="12">
        <dgm:presLayoutVars>
          <dgm:bulletEnabled val="1"/>
        </dgm:presLayoutVars>
      </dgm:prSet>
      <dgm:spPr/>
    </dgm:pt>
    <dgm:pt modelId="{4AD9903E-26D7-41DA-928B-9B981BC5DCE9}" type="pres">
      <dgm:prSet presAssocID="{84421A11-394C-41B7-9C84-9E0389644576}" presName="sibTrans" presStyleCnt="0"/>
      <dgm:spPr/>
    </dgm:pt>
    <dgm:pt modelId="{645C26DD-028D-4192-B15A-C08F9D45E80B}" type="pres">
      <dgm:prSet presAssocID="{F8ABCB8E-8948-4E7D-8C1A-9E79BB7200A2}" presName="node" presStyleLbl="node1" presStyleIdx="3" presStyleCnt="12">
        <dgm:presLayoutVars>
          <dgm:bulletEnabled val="1"/>
        </dgm:presLayoutVars>
      </dgm:prSet>
      <dgm:spPr/>
    </dgm:pt>
    <dgm:pt modelId="{AAEA0C75-F306-469D-ADA7-53A3F4FE0C5F}" type="pres">
      <dgm:prSet presAssocID="{9ACD1F00-B105-4F7B-9CF6-D52A6D41BA2C}" presName="sibTrans" presStyleCnt="0"/>
      <dgm:spPr/>
    </dgm:pt>
    <dgm:pt modelId="{2EE971A1-656A-4844-9B94-F831A07B5B71}" type="pres">
      <dgm:prSet presAssocID="{D0FAD223-7ABB-41C2-BAB9-2CCFF605680D}" presName="node" presStyleLbl="node1" presStyleIdx="4" presStyleCnt="12">
        <dgm:presLayoutVars>
          <dgm:bulletEnabled val="1"/>
        </dgm:presLayoutVars>
      </dgm:prSet>
      <dgm:spPr/>
    </dgm:pt>
    <dgm:pt modelId="{941EF55C-5762-4355-BD6D-3949A6FA3C0C}" type="pres">
      <dgm:prSet presAssocID="{FBF86B97-208D-4BCD-A89E-35E502FAD80B}" presName="sibTrans" presStyleCnt="0"/>
      <dgm:spPr/>
    </dgm:pt>
    <dgm:pt modelId="{229968C1-CBDF-465B-BC8E-43891CA778EE}" type="pres">
      <dgm:prSet presAssocID="{177DDC47-27E3-4648-B5C4-B34BEB10ECD8}" presName="node" presStyleLbl="node1" presStyleIdx="5" presStyleCnt="12">
        <dgm:presLayoutVars>
          <dgm:bulletEnabled val="1"/>
        </dgm:presLayoutVars>
      </dgm:prSet>
      <dgm:spPr/>
    </dgm:pt>
    <dgm:pt modelId="{773A6726-204F-4283-AD3C-7B5BB2860666}" type="pres">
      <dgm:prSet presAssocID="{1DAC0971-E105-4235-9DEB-3B8E1F6AF099}" presName="sibTrans" presStyleCnt="0"/>
      <dgm:spPr/>
    </dgm:pt>
    <dgm:pt modelId="{7869219D-2D5F-44A7-AFF1-FCC3F96EB2F5}" type="pres">
      <dgm:prSet presAssocID="{D213B3A6-419E-4864-A43C-02656F1DCBDB}" presName="node" presStyleLbl="node1" presStyleIdx="6" presStyleCnt="12">
        <dgm:presLayoutVars>
          <dgm:bulletEnabled val="1"/>
        </dgm:presLayoutVars>
      </dgm:prSet>
      <dgm:spPr/>
    </dgm:pt>
    <dgm:pt modelId="{7A9ED973-3136-4F75-AD17-CF08875A0533}" type="pres">
      <dgm:prSet presAssocID="{D85F48ED-ABC3-441F-A504-EA5DD30FE79A}" presName="sibTrans" presStyleCnt="0"/>
      <dgm:spPr/>
    </dgm:pt>
    <dgm:pt modelId="{12DEE21B-D43F-47FD-A9AE-26CB933C5191}" type="pres">
      <dgm:prSet presAssocID="{5B693297-CFD3-4902-8ACA-474FA1B3FB04}" presName="node" presStyleLbl="node1" presStyleIdx="7" presStyleCnt="12">
        <dgm:presLayoutVars>
          <dgm:bulletEnabled val="1"/>
        </dgm:presLayoutVars>
      </dgm:prSet>
      <dgm:spPr/>
    </dgm:pt>
    <dgm:pt modelId="{3366CB53-2013-4BEF-A1C4-9D4F2DC16F5E}" type="pres">
      <dgm:prSet presAssocID="{F8DD643C-CA4C-4107-9FCC-5B06412A8876}" presName="sibTrans" presStyleCnt="0"/>
      <dgm:spPr/>
    </dgm:pt>
    <dgm:pt modelId="{DA359324-4DB8-436F-9FF4-1473E0ACEA5C}" type="pres">
      <dgm:prSet presAssocID="{5F9E4287-0B02-4D0E-A5E3-6C0E894D38D0}" presName="node" presStyleLbl="node1" presStyleIdx="8" presStyleCnt="12">
        <dgm:presLayoutVars>
          <dgm:bulletEnabled val="1"/>
        </dgm:presLayoutVars>
      </dgm:prSet>
      <dgm:spPr/>
    </dgm:pt>
    <dgm:pt modelId="{D8E25399-898E-4ACC-9CA1-DB55A940B436}" type="pres">
      <dgm:prSet presAssocID="{CB9A7D72-0C3E-4F94-BB4F-75E78BED6E16}" presName="sibTrans" presStyleCnt="0"/>
      <dgm:spPr/>
    </dgm:pt>
    <dgm:pt modelId="{7D78B9C0-C749-483E-A196-B899D90E7920}" type="pres">
      <dgm:prSet presAssocID="{1AC880D5-8FA5-4B96-B72E-8F57B1FC9F99}" presName="node" presStyleLbl="node1" presStyleIdx="9" presStyleCnt="12">
        <dgm:presLayoutVars>
          <dgm:bulletEnabled val="1"/>
        </dgm:presLayoutVars>
      </dgm:prSet>
      <dgm:spPr/>
    </dgm:pt>
    <dgm:pt modelId="{620A5754-ECEC-4846-AEA0-54F195CF302C}" type="pres">
      <dgm:prSet presAssocID="{8B252577-4557-4164-9D43-4A488AA09C30}" presName="sibTrans" presStyleCnt="0"/>
      <dgm:spPr/>
    </dgm:pt>
    <dgm:pt modelId="{CE93433C-1352-4D2F-980C-866941FC22AE}" type="pres">
      <dgm:prSet presAssocID="{14E8BD97-D5A1-4116-BF20-B02AF53FD7B6}" presName="node" presStyleLbl="node1" presStyleIdx="10" presStyleCnt="12">
        <dgm:presLayoutVars>
          <dgm:bulletEnabled val="1"/>
        </dgm:presLayoutVars>
      </dgm:prSet>
      <dgm:spPr/>
    </dgm:pt>
    <dgm:pt modelId="{4191303A-1A18-446A-88A1-2615B52A8C79}" type="pres">
      <dgm:prSet presAssocID="{1658BDAF-21B3-439C-B405-CA6B2DBFF8E8}" presName="sibTrans" presStyleCnt="0"/>
      <dgm:spPr/>
    </dgm:pt>
    <dgm:pt modelId="{9A28BFC6-B4A5-4E4C-85B2-E6F3CECEB447}" type="pres">
      <dgm:prSet presAssocID="{AB472117-B5C0-4D1A-BD33-4402B60B8DAA}" presName="node" presStyleLbl="node1" presStyleIdx="11" presStyleCnt="12">
        <dgm:presLayoutVars>
          <dgm:bulletEnabled val="1"/>
        </dgm:presLayoutVars>
      </dgm:prSet>
      <dgm:spPr/>
    </dgm:pt>
  </dgm:ptLst>
  <dgm:cxnLst>
    <dgm:cxn modelId="{7140CB10-594C-4E4E-B31C-047500CE2D55}" type="presOf" srcId="{4AE2757E-05DC-4CC5-BADC-B281B73729FB}" destId="{178EA039-6DB3-4BA8-AC54-0DE549CC80A6}" srcOrd="0" destOrd="0" presId="urn:microsoft.com/office/officeart/2005/8/layout/default"/>
    <dgm:cxn modelId="{F0D9BD29-9339-433C-B04D-711CEFB7FC5B}" type="presOf" srcId="{56C4D30A-6876-4B29-9B31-773C6E91609F}" destId="{B363CF12-88F2-445F-9626-26CCD7A1F234}" srcOrd="0" destOrd="0" presId="urn:microsoft.com/office/officeart/2005/8/layout/default"/>
    <dgm:cxn modelId="{97D0AF31-CE01-4A5D-A35B-8A70DDF05768}" srcId="{56C4D30A-6876-4B29-9B31-773C6E91609F}" destId="{7AC4873D-4EA1-41E6-A4D3-D9EFFB04B564}" srcOrd="2" destOrd="0" parTransId="{23FCDB90-507C-4693-8250-0A1DF29351F8}" sibTransId="{84421A11-394C-41B7-9C84-9E0389644576}"/>
    <dgm:cxn modelId="{8C935942-7011-4553-BAC0-431367A45630}" srcId="{56C4D30A-6876-4B29-9B31-773C6E91609F}" destId="{F8ABCB8E-8948-4E7D-8C1A-9E79BB7200A2}" srcOrd="3" destOrd="0" parTransId="{3F2C032C-D8DA-4E11-A9A9-C10BCBD92DE9}" sibTransId="{9ACD1F00-B105-4F7B-9CF6-D52A6D41BA2C}"/>
    <dgm:cxn modelId="{FDA80365-92FE-410E-945A-A25216CB23F5}" srcId="{56C4D30A-6876-4B29-9B31-773C6E91609F}" destId="{5F9E4287-0B02-4D0E-A5E3-6C0E894D38D0}" srcOrd="8" destOrd="0" parTransId="{F67D5303-B5E2-45D6-B2AD-06551ACF089C}" sibTransId="{CB9A7D72-0C3E-4F94-BB4F-75E78BED6E16}"/>
    <dgm:cxn modelId="{B581D951-B306-4FE4-BF8C-944323E742B4}" type="presOf" srcId="{177DDC47-27E3-4648-B5C4-B34BEB10ECD8}" destId="{229968C1-CBDF-465B-BC8E-43891CA778EE}" srcOrd="0" destOrd="0" presId="urn:microsoft.com/office/officeart/2005/8/layout/default"/>
    <dgm:cxn modelId="{0985F051-D5A6-4CC0-B098-661FAEEA3697}" srcId="{56C4D30A-6876-4B29-9B31-773C6E91609F}" destId="{4AE2757E-05DC-4CC5-BADC-B281B73729FB}" srcOrd="0" destOrd="0" parTransId="{2EBA7A88-9449-40DA-9EEF-1F250D781684}" sibTransId="{B94F3007-0742-4CD4-97D0-0D0D64BE956E}"/>
    <dgm:cxn modelId="{32FD5F55-E6AD-48FA-859C-6B41E9AB5D80}" type="presOf" srcId="{5F9E4287-0B02-4D0E-A5E3-6C0E894D38D0}" destId="{DA359324-4DB8-436F-9FF4-1473E0ACEA5C}" srcOrd="0" destOrd="0" presId="urn:microsoft.com/office/officeart/2005/8/layout/default"/>
    <dgm:cxn modelId="{95968F56-04EE-46B2-AEBC-6C9A4D4A02FD}" type="presOf" srcId="{1AC880D5-8FA5-4B96-B72E-8F57B1FC9F99}" destId="{7D78B9C0-C749-483E-A196-B899D90E7920}" srcOrd="0" destOrd="0" presId="urn:microsoft.com/office/officeart/2005/8/layout/default"/>
    <dgm:cxn modelId="{C0160677-C753-407E-BAA8-B17E8212D0BA}" srcId="{56C4D30A-6876-4B29-9B31-773C6E91609F}" destId="{1AC880D5-8FA5-4B96-B72E-8F57B1FC9F99}" srcOrd="9" destOrd="0" parTransId="{6BA3963C-598D-4571-A22F-ECEFFB5D4A0D}" sibTransId="{8B252577-4557-4164-9D43-4A488AA09C30}"/>
    <dgm:cxn modelId="{6A951877-4746-4ABC-A0EC-8D60973F3489}" type="presOf" srcId="{7AC4873D-4EA1-41E6-A4D3-D9EFFB04B564}" destId="{200697F6-8189-4854-81AB-8A1150AE8D2F}" srcOrd="0" destOrd="0" presId="urn:microsoft.com/office/officeart/2005/8/layout/default"/>
    <dgm:cxn modelId="{15DEAF81-B70A-4327-8249-462639213360}" type="presOf" srcId="{BD9A3D2C-7BF9-43D6-BB61-A9C85AF7C30C}" destId="{9C547ED5-12B4-4971-BC3A-2FF4104D696A}" srcOrd="0" destOrd="0" presId="urn:microsoft.com/office/officeart/2005/8/layout/default"/>
    <dgm:cxn modelId="{45736F95-1DD7-4281-B193-2B4BFD888FF5}" srcId="{56C4D30A-6876-4B29-9B31-773C6E91609F}" destId="{D213B3A6-419E-4864-A43C-02656F1DCBDB}" srcOrd="6" destOrd="0" parTransId="{A9D89ACB-90A6-4BD0-85D1-9C09564F5388}" sibTransId="{D85F48ED-ABC3-441F-A504-EA5DD30FE79A}"/>
    <dgm:cxn modelId="{4D0CB696-EFC6-40A3-AE1B-8B8FEF20695E}" type="presOf" srcId="{D213B3A6-419E-4864-A43C-02656F1DCBDB}" destId="{7869219D-2D5F-44A7-AFF1-FCC3F96EB2F5}" srcOrd="0" destOrd="0" presId="urn:microsoft.com/office/officeart/2005/8/layout/default"/>
    <dgm:cxn modelId="{2552C797-8EAB-46BF-882F-92FAAF805791}" type="presOf" srcId="{AB472117-B5C0-4D1A-BD33-4402B60B8DAA}" destId="{9A28BFC6-B4A5-4E4C-85B2-E6F3CECEB447}" srcOrd="0" destOrd="0" presId="urn:microsoft.com/office/officeart/2005/8/layout/default"/>
    <dgm:cxn modelId="{DD9A319E-7DFE-40A7-957E-473BD6CE1141}" srcId="{56C4D30A-6876-4B29-9B31-773C6E91609F}" destId="{AB472117-B5C0-4D1A-BD33-4402B60B8DAA}" srcOrd="11" destOrd="0" parTransId="{6241F8FD-C2A9-4A12-A884-1C4B9EC5950E}" sibTransId="{4631F1A0-A8B5-4778-AFBB-33CE4D70E8A2}"/>
    <dgm:cxn modelId="{63A15CA4-26D4-43F9-9E64-4954AE2F6C79}" srcId="{56C4D30A-6876-4B29-9B31-773C6E91609F}" destId="{14E8BD97-D5A1-4116-BF20-B02AF53FD7B6}" srcOrd="10" destOrd="0" parTransId="{C2421CC0-CF51-402B-AD5C-B2F3DFF0BFCA}" sibTransId="{1658BDAF-21B3-439C-B405-CA6B2DBFF8E8}"/>
    <dgm:cxn modelId="{FE6DE2A5-E23B-4A82-B995-9E3510E0EA7C}" srcId="{56C4D30A-6876-4B29-9B31-773C6E91609F}" destId="{177DDC47-27E3-4648-B5C4-B34BEB10ECD8}" srcOrd="5" destOrd="0" parTransId="{2D62722F-84D2-4FF3-92B7-C44B7CE12986}" sibTransId="{1DAC0971-E105-4235-9DEB-3B8E1F6AF099}"/>
    <dgm:cxn modelId="{F07BBFAF-8E84-4003-87F0-ECFCF5EA2D15}" type="presOf" srcId="{F8ABCB8E-8948-4E7D-8C1A-9E79BB7200A2}" destId="{645C26DD-028D-4192-B15A-C08F9D45E80B}" srcOrd="0" destOrd="0" presId="urn:microsoft.com/office/officeart/2005/8/layout/default"/>
    <dgm:cxn modelId="{13C1ABBF-49E6-46B9-B175-D31E614184A0}" srcId="{56C4D30A-6876-4B29-9B31-773C6E91609F}" destId="{D0FAD223-7ABB-41C2-BAB9-2CCFF605680D}" srcOrd="4" destOrd="0" parTransId="{21C57825-D9D2-4969-9F86-B2D67920D569}" sibTransId="{FBF86B97-208D-4BCD-A89E-35E502FAD80B}"/>
    <dgm:cxn modelId="{5D89E1C7-56CE-44CC-B8A3-A452927BE1D0}" type="presOf" srcId="{14E8BD97-D5A1-4116-BF20-B02AF53FD7B6}" destId="{CE93433C-1352-4D2F-980C-866941FC22AE}" srcOrd="0" destOrd="0" presId="urn:microsoft.com/office/officeart/2005/8/layout/default"/>
    <dgm:cxn modelId="{9F3063CA-6FFE-4F48-9A51-69576FBBBFB8}" srcId="{56C4D30A-6876-4B29-9B31-773C6E91609F}" destId="{BD9A3D2C-7BF9-43D6-BB61-A9C85AF7C30C}" srcOrd="1" destOrd="0" parTransId="{A19AF60B-2DC8-413D-AA76-F41FF467A392}" sibTransId="{898602A2-F4A5-460D-AAF3-CCE0E1E17525}"/>
    <dgm:cxn modelId="{BE33B3DB-AED6-4860-99D8-206C86FD3F9B}" srcId="{56C4D30A-6876-4B29-9B31-773C6E91609F}" destId="{5B693297-CFD3-4902-8ACA-474FA1B3FB04}" srcOrd="7" destOrd="0" parTransId="{3EEA87B5-2BF6-4AAF-A8A9-4C6F520185EE}" sibTransId="{F8DD643C-CA4C-4107-9FCC-5B06412A8876}"/>
    <dgm:cxn modelId="{99E744DF-CED3-49B9-AFF8-6B2CCDCAC4C2}" type="presOf" srcId="{D0FAD223-7ABB-41C2-BAB9-2CCFF605680D}" destId="{2EE971A1-656A-4844-9B94-F831A07B5B71}" srcOrd="0" destOrd="0" presId="urn:microsoft.com/office/officeart/2005/8/layout/default"/>
    <dgm:cxn modelId="{9A4AF1F6-D6EE-479A-8AD0-A80D9288C0BE}" type="presOf" srcId="{5B693297-CFD3-4902-8ACA-474FA1B3FB04}" destId="{12DEE21B-D43F-47FD-A9AE-26CB933C5191}" srcOrd="0" destOrd="0" presId="urn:microsoft.com/office/officeart/2005/8/layout/default"/>
    <dgm:cxn modelId="{606F1C84-0396-4233-A231-340642761E84}" type="presParOf" srcId="{B363CF12-88F2-445F-9626-26CCD7A1F234}" destId="{178EA039-6DB3-4BA8-AC54-0DE549CC80A6}" srcOrd="0" destOrd="0" presId="urn:microsoft.com/office/officeart/2005/8/layout/default"/>
    <dgm:cxn modelId="{CA358AD1-6B32-4FEB-90A0-3FFF2AA9D324}" type="presParOf" srcId="{B363CF12-88F2-445F-9626-26CCD7A1F234}" destId="{A996C0DA-8CB0-4327-A31E-091AD112A9CB}" srcOrd="1" destOrd="0" presId="urn:microsoft.com/office/officeart/2005/8/layout/default"/>
    <dgm:cxn modelId="{4BE21829-1CE8-4A0C-B361-2A82C9732E7B}" type="presParOf" srcId="{B363CF12-88F2-445F-9626-26CCD7A1F234}" destId="{9C547ED5-12B4-4971-BC3A-2FF4104D696A}" srcOrd="2" destOrd="0" presId="urn:microsoft.com/office/officeart/2005/8/layout/default"/>
    <dgm:cxn modelId="{1C1F999D-40E8-4A17-BF2C-ABB52857E588}" type="presParOf" srcId="{B363CF12-88F2-445F-9626-26CCD7A1F234}" destId="{AC85EB46-69FE-4149-BFBB-C69711F4FB5A}" srcOrd="3" destOrd="0" presId="urn:microsoft.com/office/officeart/2005/8/layout/default"/>
    <dgm:cxn modelId="{E7C507DE-878B-4B4E-B2AB-DA9D7B1B875E}" type="presParOf" srcId="{B363CF12-88F2-445F-9626-26CCD7A1F234}" destId="{200697F6-8189-4854-81AB-8A1150AE8D2F}" srcOrd="4" destOrd="0" presId="urn:microsoft.com/office/officeart/2005/8/layout/default"/>
    <dgm:cxn modelId="{F71E1EA4-0F80-422A-A676-E3CFE8FD05EC}" type="presParOf" srcId="{B363CF12-88F2-445F-9626-26CCD7A1F234}" destId="{4AD9903E-26D7-41DA-928B-9B981BC5DCE9}" srcOrd="5" destOrd="0" presId="urn:microsoft.com/office/officeart/2005/8/layout/default"/>
    <dgm:cxn modelId="{D3A64FFA-546E-4C51-BAD9-CC769B6370E3}" type="presParOf" srcId="{B363CF12-88F2-445F-9626-26CCD7A1F234}" destId="{645C26DD-028D-4192-B15A-C08F9D45E80B}" srcOrd="6" destOrd="0" presId="urn:microsoft.com/office/officeart/2005/8/layout/default"/>
    <dgm:cxn modelId="{1F78379F-D8CE-4431-85B8-40C475F19F45}" type="presParOf" srcId="{B363CF12-88F2-445F-9626-26CCD7A1F234}" destId="{AAEA0C75-F306-469D-ADA7-53A3F4FE0C5F}" srcOrd="7" destOrd="0" presId="urn:microsoft.com/office/officeart/2005/8/layout/default"/>
    <dgm:cxn modelId="{FECF5E70-19B3-47D9-B0A1-29FBB268F3CB}" type="presParOf" srcId="{B363CF12-88F2-445F-9626-26CCD7A1F234}" destId="{2EE971A1-656A-4844-9B94-F831A07B5B71}" srcOrd="8" destOrd="0" presId="urn:microsoft.com/office/officeart/2005/8/layout/default"/>
    <dgm:cxn modelId="{5D3010EC-BB16-49E9-819F-ACDA9191D418}" type="presParOf" srcId="{B363CF12-88F2-445F-9626-26CCD7A1F234}" destId="{941EF55C-5762-4355-BD6D-3949A6FA3C0C}" srcOrd="9" destOrd="0" presId="urn:microsoft.com/office/officeart/2005/8/layout/default"/>
    <dgm:cxn modelId="{4154DF4F-60E5-4CC1-AF33-61551FE24439}" type="presParOf" srcId="{B363CF12-88F2-445F-9626-26CCD7A1F234}" destId="{229968C1-CBDF-465B-BC8E-43891CA778EE}" srcOrd="10" destOrd="0" presId="urn:microsoft.com/office/officeart/2005/8/layout/default"/>
    <dgm:cxn modelId="{76F3693E-76EA-439A-B7C9-AD35C14C4957}" type="presParOf" srcId="{B363CF12-88F2-445F-9626-26CCD7A1F234}" destId="{773A6726-204F-4283-AD3C-7B5BB2860666}" srcOrd="11" destOrd="0" presId="urn:microsoft.com/office/officeart/2005/8/layout/default"/>
    <dgm:cxn modelId="{0944DC85-F1EE-4613-9975-0C04D268524B}" type="presParOf" srcId="{B363CF12-88F2-445F-9626-26CCD7A1F234}" destId="{7869219D-2D5F-44A7-AFF1-FCC3F96EB2F5}" srcOrd="12" destOrd="0" presId="urn:microsoft.com/office/officeart/2005/8/layout/default"/>
    <dgm:cxn modelId="{F9A96CF2-54E1-4BF5-BEA4-E1CA245F05B3}" type="presParOf" srcId="{B363CF12-88F2-445F-9626-26CCD7A1F234}" destId="{7A9ED973-3136-4F75-AD17-CF08875A0533}" srcOrd="13" destOrd="0" presId="urn:microsoft.com/office/officeart/2005/8/layout/default"/>
    <dgm:cxn modelId="{B3085D73-01FB-44F3-9F9C-59E3F8FE8302}" type="presParOf" srcId="{B363CF12-88F2-445F-9626-26CCD7A1F234}" destId="{12DEE21B-D43F-47FD-A9AE-26CB933C5191}" srcOrd="14" destOrd="0" presId="urn:microsoft.com/office/officeart/2005/8/layout/default"/>
    <dgm:cxn modelId="{52AE932B-AD87-497B-8B63-1EF52D5042B1}" type="presParOf" srcId="{B363CF12-88F2-445F-9626-26CCD7A1F234}" destId="{3366CB53-2013-4BEF-A1C4-9D4F2DC16F5E}" srcOrd="15" destOrd="0" presId="urn:microsoft.com/office/officeart/2005/8/layout/default"/>
    <dgm:cxn modelId="{980AD19D-EB7F-4D89-B1B7-4B1960F6FE9C}" type="presParOf" srcId="{B363CF12-88F2-445F-9626-26CCD7A1F234}" destId="{DA359324-4DB8-436F-9FF4-1473E0ACEA5C}" srcOrd="16" destOrd="0" presId="urn:microsoft.com/office/officeart/2005/8/layout/default"/>
    <dgm:cxn modelId="{253E4FCE-565A-4AC6-8208-D89B68E7CF28}" type="presParOf" srcId="{B363CF12-88F2-445F-9626-26CCD7A1F234}" destId="{D8E25399-898E-4ACC-9CA1-DB55A940B436}" srcOrd="17" destOrd="0" presId="urn:microsoft.com/office/officeart/2005/8/layout/default"/>
    <dgm:cxn modelId="{F707A62F-7763-470B-8333-1B7A5F3D2250}" type="presParOf" srcId="{B363CF12-88F2-445F-9626-26CCD7A1F234}" destId="{7D78B9C0-C749-483E-A196-B899D90E7920}" srcOrd="18" destOrd="0" presId="urn:microsoft.com/office/officeart/2005/8/layout/default"/>
    <dgm:cxn modelId="{5AC4C8C3-A94C-446B-859D-BE2281C044B1}" type="presParOf" srcId="{B363CF12-88F2-445F-9626-26CCD7A1F234}" destId="{620A5754-ECEC-4846-AEA0-54F195CF302C}" srcOrd="19" destOrd="0" presId="urn:microsoft.com/office/officeart/2005/8/layout/default"/>
    <dgm:cxn modelId="{41A4C5ED-B80E-4300-ABD6-721C5C25A9E2}" type="presParOf" srcId="{B363CF12-88F2-445F-9626-26CCD7A1F234}" destId="{CE93433C-1352-4D2F-980C-866941FC22AE}" srcOrd="20" destOrd="0" presId="urn:microsoft.com/office/officeart/2005/8/layout/default"/>
    <dgm:cxn modelId="{7445672B-CF82-42D7-B882-A1266E5D0906}" type="presParOf" srcId="{B363CF12-88F2-445F-9626-26CCD7A1F234}" destId="{4191303A-1A18-446A-88A1-2615B52A8C79}" srcOrd="21" destOrd="0" presId="urn:microsoft.com/office/officeart/2005/8/layout/default"/>
    <dgm:cxn modelId="{51C664C3-0341-4FD7-94D9-E90E6A7F6189}" type="presParOf" srcId="{B363CF12-88F2-445F-9626-26CCD7A1F234}" destId="{9A28BFC6-B4A5-4E4C-85B2-E6F3CECEB447}"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C14231-C79D-4FC3-A587-806F5249AEA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7CC02775-D533-4566-885A-052133BD6051}">
      <dgm:prSet/>
      <dgm:spPr/>
      <dgm:t>
        <a:bodyPr/>
        <a:lstStyle/>
        <a:p>
          <a:pPr>
            <a:lnSpc>
              <a:spcPct val="100000"/>
            </a:lnSpc>
          </a:pPr>
          <a:r>
            <a:rPr lang="en-US"/>
            <a:t>A vector store retriever is a retriever that uses a vector store to retrieve documents.</a:t>
          </a:r>
        </a:p>
      </dgm:t>
    </dgm:pt>
    <dgm:pt modelId="{CD9FDF6C-0E88-4287-B27D-5720667EC4C2}" type="parTrans" cxnId="{C5DDF3F3-5911-4FB7-8BA2-30B5C90226A4}">
      <dgm:prSet/>
      <dgm:spPr/>
      <dgm:t>
        <a:bodyPr/>
        <a:lstStyle/>
        <a:p>
          <a:endParaRPr lang="en-US"/>
        </a:p>
      </dgm:t>
    </dgm:pt>
    <dgm:pt modelId="{ACB08C55-B94D-4963-BF68-157F996EEF0E}" type="sibTrans" cxnId="{C5DDF3F3-5911-4FB7-8BA2-30B5C90226A4}">
      <dgm:prSet/>
      <dgm:spPr/>
      <dgm:t>
        <a:bodyPr/>
        <a:lstStyle/>
        <a:p>
          <a:endParaRPr lang="en-US"/>
        </a:p>
      </dgm:t>
    </dgm:pt>
    <dgm:pt modelId="{9C32668E-F652-4BB7-92FB-DC644EA5ABD3}">
      <dgm:prSet/>
      <dgm:spPr/>
      <dgm:t>
        <a:bodyPr/>
        <a:lstStyle/>
        <a:p>
          <a:pPr>
            <a:lnSpc>
              <a:spcPct val="100000"/>
            </a:lnSpc>
          </a:pPr>
          <a:r>
            <a:rPr lang="en-US"/>
            <a:t>It is a lightweight wrapper around the vector store class to make it conform to the retriever interface.</a:t>
          </a:r>
        </a:p>
      </dgm:t>
    </dgm:pt>
    <dgm:pt modelId="{5C97001E-99A4-4784-9192-4C19ED703A8B}" type="parTrans" cxnId="{8B98A403-248E-4C45-956E-E950DFD72407}">
      <dgm:prSet/>
      <dgm:spPr/>
      <dgm:t>
        <a:bodyPr/>
        <a:lstStyle/>
        <a:p>
          <a:endParaRPr lang="en-US"/>
        </a:p>
      </dgm:t>
    </dgm:pt>
    <dgm:pt modelId="{D2BE6EF4-0844-440D-817F-E7F1DD76B158}" type="sibTrans" cxnId="{8B98A403-248E-4C45-956E-E950DFD72407}">
      <dgm:prSet/>
      <dgm:spPr/>
      <dgm:t>
        <a:bodyPr/>
        <a:lstStyle/>
        <a:p>
          <a:endParaRPr lang="en-US"/>
        </a:p>
      </dgm:t>
    </dgm:pt>
    <dgm:pt modelId="{108279B7-FCBD-4E02-A893-DB390F88DDCA}">
      <dgm:prSet/>
      <dgm:spPr/>
      <dgm:t>
        <a:bodyPr/>
        <a:lstStyle/>
        <a:p>
          <a:pPr>
            <a:lnSpc>
              <a:spcPct val="100000"/>
            </a:lnSpc>
          </a:pPr>
          <a:r>
            <a:rPr lang="en-US"/>
            <a:t>It uses the search methods implemented by a vector store, like similarity search and MMR, to query the texts.</a:t>
          </a:r>
        </a:p>
      </dgm:t>
    </dgm:pt>
    <dgm:pt modelId="{B253C427-2641-458D-B63A-6622F9FCB9BE}" type="parTrans" cxnId="{60188B9C-3FD2-429C-A3F4-F9BA4062B310}">
      <dgm:prSet/>
      <dgm:spPr/>
      <dgm:t>
        <a:bodyPr/>
        <a:lstStyle/>
        <a:p>
          <a:endParaRPr lang="en-US"/>
        </a:p>
      </dgm:t>
    </dgm:pt>
    <dgm:pt modelId="{A1999B48-F1F5-4DC5-9229-4916B309ADB9}" type="sibTrans" cxnId="{60188B9C-3FD2-429C-A3F4-F9BA4062B310}">
      <dgm:prSet/>
      <dgm:spPr/>
      <dgm:t>
        <a:bodyPr/>
        <a:lstStyle/>
        <a:p>
          <a:endParaRPr lang="en-US"/>
        </a:p>
      </dgm:t>
    </dgm:pt>
    <dgm:pt modelId="{D6880C85-71D7-4591-A2E7-F394307CA1C4}" type="pres">
      <dgm:prSet presAssocID="{1DC14231-C79D-4FC3-A587-806F5249AEA2}" presName="root" presStyleCnt="0">
        <dgm:presLayoutVars>
          <dgm:dir/>
          <dgm:resizeHandles val="exact"/>
        </dgm:presLayoutVars>
      </dgm:prSet>
      <dgm:spPr/>
    </dgm:pt>
    <dgm:pt modelId="{03A6BC8E-557D-46EC-A1FC-1178F63C537F}" type="pres">
      <dgm:prSet presAssocID="{7CC02775-D533-4566-885A-052133BD6051}" presName="compNode" presStyleCnt="0"/>
      <dgm:spPr/>
    </dgm:pt>
    <dgm:pt modelId="{F09BE8AF-9E3F-4268-8047-F74EFFBBAE37}" type="pres">
      <dgm:prSet presAssocID="{7CC02775-D533-4566-885A-052133BD605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hredder"/>
        </a:ext>
      </dgm:extLst>
    </dgm:pt>
    <dgm:pt modelId="{1A1D3867-B791-4E49-8948-7205A0FC9162}" type="pres">
      <dgm:prSet presAssocID="{7CC02775-D533-4566-885A-052133BD6051}" presName="spaceRect" presStyleCnt="0"/>
      <dgm:spPr/>
    </dgm:pt>
    <dgm:pt modelId="{24C718BF-80A6-4194-AD76-2C13449502A5}" type="pres">
      <dgm:prSet presAssocID="{7CC02775-D533-4566-885A-052133BD6051}" presName="textRect" presStyleLbl="revTx" presStyleIdx="0" presStyleCnt="3">
        <dgm:presLayoutVars>
          <dgm:chMax val="1"/>
          <dgm:chPref val="1"/>
        </dgm:presLayoutVars>
      </dgm:prSet>
      <dgm:spPr/>
    </dgm:pt>
    <dgm:pt modelId="{B990C5AF-3177-466D-B6BC-E7EB93C48397}" type="pres">
      <dgm:prSet presAssocID="{ACB08C55-B94D-4963-BF68-157F996EEF0E}" presName="sibTrans" presStyleCnt="0"/>
      <dgm:spPr/>
    </dgm:pt>
    <dgm:pt modelId="{B0392EDC-971D-4073-A5A5-CC8CC11E3B11}" type="pres">
      <dgm:prSet presAssocID="{9C32668E-F652-4BB7-92FB-DC644EA5ABD3}" presName="compNode" presStyleCnt="0"/>
      <dgm:spPr/>
    </dgm:pt>
    <dgm:pt modelId="{85DE8915-B523-44DD-8D9A-941E5EE8EA58}" type="pres">
      <dgm:prSet presAssocID="{9C32668E-F652-4BB7-92FB-DC644EA5ABD3}"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cessor"/>
        </a:ext>
      </dgm:extLst>
    </dgm:pt>
    <dgm:pt modelId="{1EC3D5C7-6670-4A5C-BB2B-EC53A7DE245F}" type="pres">
      <dgm:prSet presAssocID="{9C32668E-F652-4BB7-92FB-DC644EA5ABD3}" presName="spaceRect" presStyleCnt="0"/>
      <dgm:spPr/>
    </dgm:pt>
    <dgm:pt modelId="{BA7049BD-9C4D-4A4D-AC52-8F4DAAF65B46}" type="pres">
      <dgm:prSet presAssocID="{9C32668E-F652-4BB7-92FB-DC644EA5ABD3}" presName="textRect" presStyleLbl="revTx" presStyleIdx="1" presStyleCnt="3">
        <dgm:presLayoutVars>
          <dgm:chMax val="1"/>
          <dgm:chPref val="1"/>
        </dgm:presLayoutVars>
      </dgm:prSet>
      <dgm:spPr/>
    </dgm:pt>
    <dgm:pt modelId="{0228F453-4A74-4B93-B0A3-764527432D4B}" type="pres">
      <dgm:prSet presAssocID="{D2BE6EF4-0844-440D-817F-E7F1DD76B158}" presName="sibTrans" presStyleCnt="0"/>
      <dgm:spPr/>
    </dgm:pt>
    <dgm:pt modelId="{DF62E25B-7AB5-466C-A0C8-BAF2EAC0B099}" type="pres">
      <dgm:prSet presAssocID="{108279B7-FCBD-4E02-A893-DB390F88DDCA}" presName="compNode" presStyleCnt="0"/>
      <dgm:spPr/>
    </dgm:pt>
    <dgm:pt modelId="{D10C5FFD-CF76-4956-ACD6-7899C14C709B}" type="pres">
      <dgm:prSet presAssocID="{108279B7-FCBD-4E02-A893-DB390F88DDC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E6AC37BB-4A9B-4499-8C03-BC3823C5586D}" type="pres">
      <dgm:prSet presAssocID="{108279B7-FCBD-4E02-A893-DB390F88DDCA}" presName="spaceRect" presStyleCnt="0"/>
      <dgm:spPr/>
    </dgm:pt>
    <dgm:pt modelId="{DBF1E433-F623-4AB4-9117-E16D5E54732E}" type="pres">
      <dgm:prSet presAssocID="{108279B7-FCBD-4E02-A893-DB390F88DDCA}" presName="textRect" presStyleLbl="revTx" presStyleIdx="2" presStyleCnt="3">
        <dgm:presLayoutVars>
          <dgm:chMax val="1"/>
          <dgm:chPref val="1"/>
        </dgm:presLayoutVars>
      </dgm:prSet>
      <dgm:spPr/>
    </dgm:pt>
  </dgm:ptLst>
  <dgm:cxnLst>
    <dgm:cxn modelId="{8B98A403-248E-4C45-956E-E950DFD72407}" srcId="{1DC14231-C79D-4FC3-A587-806F5249AEA2}" destId="{9C32668E-F652-4BB7-92FB-DC644EA5ABD3}" srcOrd="1" destOrd="0" parTransId="{5C97001E-99A4-4784-9192-4C19ED703A8B}" sibTransId="{D2BE6EF4-0844-440D-817F-E7F1DD76B158}"/>
    <dgm:cxn modelId="{6776292F-0ED5-4462-99B5-7DE4CA245C01}" type="presOf" srcId="{9C32668E-F652-4BB7-92FB-DC644EA5ABD3}" destId="{BA7049BD-9C4D-4A4D-AC52-8F4DAAF65B46}" srcOrd="0" destOrd="0" presId="urn:microsoft.com/office/officeart/2018/2/layout/IconLabelList"/>
    <dgm:cxn modelId="{AFF6F95D-4FA8-4978-B6D1-0CC4E415F76C}" type="presOf" srcId="{7CC02775-D533-4566-885A-052133BD6051}" destId="{24C718BF-80A6-4194-AD76-2C13449502A5}" srcOrd="0" destOrd="0" presId="urn:microsoft.com/office/officeart/2018/2/layout/IconLabelList"/>
    <dgm:cxn modelId="{BA895558-E526-4B44-B720-09C9EBB622A5}" type="presOf" srcId="{1DC14231-C79D-4FC3-A587-806F5249AEA2}" destId="{D6880C85-71D7-4591-A2E7-F394307CA1C4}" srcOrd="0" destOrd="0" presId="urn:microsoft.com/office/officeart/2018/2/layout/IconLabelList"/>
    <dgm:cxn modelId="{60188B9C-3FD2-429C-A3F4-F9BA4062B310}" srcId="{1DC14231-C79D-4FC3-A587-806F5249AEA2}" destId="{108279B7-FCBD-4E02-A893-DB390F88DDCA}" srcOrd="2" destOrd="0" parTransId="{B253C427-2641-458D-B63A-6622F9FCB9BE}" sibTransId="{A1999B48-F1F5-4DC5-9229-4916B309ADB9}"/>
    <dgm:cxn modelId="{CBDE37AF-5EB6-4291-8138-182F2F870BB3}" type="presOf" srcId="{108279B7-FCBD-4E02-A893-DB390F88DDCA}" destId="{DBF1E433-F623-4AB4-9117-E16D5E54732E}" srcOrd="0" destOrd="0" presId="urn:microsoft.com/office/officeart/2018/2/layout/IconLabelList"/>
    <dgm:cxn modelId="{C5DDF3F3-5911-4FB7-8BA2-30B5C90226A4}" srcId="{1DC14231-C79D-4FC3-A587-806F5249AEA2}" destId="{7CC02775-D533-4566-885A-052133BD6051}" srcOrd="0" destOrd="0" parTransId="{CD9FDF6C-0E88-4287-B27D-5720667EC4C2}" sibTransId="{ACB08C55-B94D-4963-BF68-157F996EEF0E}"/>
    <dgm:cxn modelId="{8F365F02-1715-4A03-8A12-ED599A0581E6}" type="presParOf" srcId="{D6880C85-71D7-4591-A2E7-F394307CA1C4}" destId="{03A6BC8E-557D-46EC-A1FC-1178F63C537F}" srcOrd="0" destOrd="0" presId="urn:microsoft.com/office/officeart/2018/2/layout/IconLabelList"/>
    <dgm:cxn modelId="{AFF0D38E-9BCE-4F16-B4FA-DF44CD40B260}" type="presParOf" srcId="{03A6BC8E-557D-46EC-A1FC-1178F63C537F}" destId="{F09BE8AF-9E3F-4268-8047-F74EFFBBAE37}" srcOrd="0" destOrd="0" presId="urn:microsoft.com/office/officeart/2018/2/layout/IconLabelList"/>
    <dgm:cxn modelId="{16D39DE4-A93A-4EC2-B941-E0174D7BD3D1}" type="presParOf" srcId="{03A6BC8E-557D-46EC-A1FC-1178F63C537F}" destId="{1A1D3867-B791-4E49-8948-7205A0FC9162}" srcOrd="1" destOrd="0" presId="urn:microsoft.com/office/officeart/2018/2/layout/IconLabelList"/>
    <dgm:cxn modelId="{27A43549-1AC3-45FB-89E8-32A7B893E587}" type="presParOf" srcId="{03A6BC8E-557D-46EC-A1FC-1178F63C537F}" destId="{24C718BF-80A6-4194-AD76-2C13449502A5}" srcOrd="2" destOrd="0" presId="urn:microsoft.com/office/officeart/2018/2/layout/IconLabelList"/>
    <dgm:cxn modelId="{24238FD9-AFFF-4709-8770-07A7DD5E6B8E}" type="presParOf" srcId="{D6880C85-71D7-4591-A2E7-F394307CA1C4}" destId="{B990C5AF-3177-466D-B6BC-E7EB93C48397}" srcOrd="1" destOrd="0" presId="urn:microsoft.com/office/officeart/2018/2/layout/IconLabelList"/>
    <dgm:cxn modelId="{FE3B76D5-849D-4560-A3D2-EE46192FDA57}" type="presParOf" srcId="{D6880C85-71D7-4591-A2E7-F394307CA1C4}" destId="{B0392EDC-971D-4073-A5A5-CC8CC11E3B11}" srcOrd="2" destOrd="0" presId="urn:microsoft.com/office/officeart/2018/2/layout/IconLabelList"/>
    <dgm:cxn modelId="{2E1A673C-FF4C-4F2D-A244-519F8F2B24D9}" type="presParOf" srcId="{B0392EDC-971D-4073-A5A5-CC8CC11E3B11}" destId="{85DE8915-B523-44DD-8D9A-941E5EE8EA58}" srcOrd="0" destOrd="0" presId="urn:microsoft.com/office/officeart/2018/2/layout/IconLabelList"/>
    <dgm:cxn modelId="{A8A024EF-1367-47A5-A8A9-0F57E1AC698C}" type="presParOf" srcId="{B0392EDC-971D-4073-A5A5-CC8CC11E3B11}" destId="{1EC3D5C7-6670-4A5C-BB2B-EC53A7DE245F}" srcOrd="1" destOrd="0" presId="urn:microsoft.com/office/officeart/2018/2/layout/IconLabelList"/>
    <dgm:cxn modelId="{F39AF173-744F-4F23-BFBD-DAEC24814BA4}" type="presParOf" srcId="{B0392EDC-971D-4073-A5A5-CC8CC11E3B11}" destId="{BA7049BD-9C4D-4A4D-AC52-8F4DAAF65B46}" srcOrd="2" destOrd="0" presId="urn:microsoft.com/office/officeart/2018/2/layout/IconLabelList"/>
    <dgm:cxn modelId="{C0D86A7C-F33E-4849-88ED-68AC26D842A5}" type="presParOf" srcId="{D6880C85-71D7-4591-A2E7-F394307CA1C4}" destId="{0228F453-4A74-4B93-B0A3-764527432D4B}" srcOrd="3" destOrd="0" presId="urn:microsoft.com/office/officeart/2018/2/layout/IconLabelList"/>
    <dgm:cxn modelId="{A9705D30-FF8D-4954-8310-9F1B698465D2}" type="presParOf" srcId="{D6880C85-71D7-4591-A2E7-F394307CA1C4}" destId="{DF62E25B-7AB5-466C-A0C8-BAF2EAC0B099}" srcOrd="4" destOrd="0" presId="urn:microsoft.com/office/officeart/2018/2/layout/IconLabelList"/>
    <dgm:cxn modelId="{62B5559B-76B4-475D-B069-9DF54DE255DF}" type="presParOf" srcId="{DF62E25B-7AB5-466C-A0C8-BAF2EAC0B099}" destId="{D10C5FFD-CF76-4956-ACD6-7899C14C709B}" srcOrd="0" destOrd="0" presId="urn:microsoft.com/office/officeart/2018/2/layout/IconLabelList"/>
    <dgm:cxn modelId="{74B47090-B3EC-481D-93DA-B07A398EACBB}" type="presParOf" srcId="{DF62E25B-7AB5-466C-A0C8-BAF2EAC0B099}" destId="{E6AC37BB-4A9B-4499-8C03-BC3823C5586D}" srcOrd="1" destOrd="0" presId="urn:microsoft.com/office/officeart/2018/2/layout/IconLabelList"/>
    <dgm:cxn modelId="{BA62C790-23DE-430E-AAA1-C2FD3ACAEE0D}" type="presParOf" srcId="{DF62E25B-7AB5-466C-A0C8-BAF2EAC0B099}" destId="{DBF1E433-F623-4AB4-9117-E16D5E54732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8EA039-6DB3-4BA8-AC54-0DE549CC80A6}">
      <dsp:nvSpPr>
        <dsp:cNvPr id="0" name=""/>
        <dsp:cNvSpPr/>
      </dsp:nvSpPr>
      <dsp:spPr>
        <a:xfrm>
          <a:off x="269957"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Vector Store Retrieval</a:t>
          </a:r>
        </a:p>
      </dsp:txBody>
      <dsp:txXfrm>
        <a:off x="269957" y="43"/>
        <a:ext cx="2499755" cy="1499853"/>
      </dsp:txXfrm>
    </dsp:sp>
    <dsp:sp modelId="{9C547ED5-12B4-4971-BC3A-2FF4104D696A}">
      <dsp:nvSpPr>
        <dsp:cNvPr id="0" name=""/>
        <dsp:cNvSpPr/>
      </dsp:nvSpPr>
      <dsp:spPr>
        <a:xfrm>
          <a:off x="3019687"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Multiple Query Generation for Retrieval</a:t>
          </a:r>
        </a:p>
      </dsp:txBody>
      <dsp:txXfrm>
        <a:off x="3019687" y="43"/>
        <a:ext cx="2499755" cy="1499853"/>
      </dsp:txXfrm>
    </dsp:sp>
    <dsp:sp modelId="{200697F6-8189-4854-81AB-8A1150AE8D2F}">
      <dsp:nvSpPr>
        <dsp:cNvPr id="0" name=""/>
        <dsp:cNvSpPr/>
      </dsp:nvSpPr>
      <dsp:spPr>
        <a:xfrm>
          <a:off x="5769418"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Contextual Compression</a:t>
          </a:r>
        </a:p>
      </dsp:txBody>
      <dsp:txXfrm>
        <a:off x="5769418" y="43"/>
        <a:ext cx="2499755" cy="1499853"/>
      </dsp:txXfrm>
    </dsp:sp>
    <dsp:sp modelId="{645C26DD-028D-4192-B15A-C08F9D45E80B}">
      <dsp:nvSpPr>
        <dsp:cNvPr id="0" name=""/>
        <dsp:cNvSpPr/>
      </dsp:nvSpPr>
      <dsp:spPr>
        <a:xfrm>
          <a:off x="8519148" y="43"/>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Custom Retriever Classes</a:t>
          </a:r>
        </a:p>
      </dsp:txBody>
      <dsp:txXfrm>
        <a:off x="8519148" y="43"/>
        <a:ext cx="2499755" cy="1499853"/>
      </dsp:txXfrm>
    </dsp:sp>
    <dsp:sp modelId="{2EE971A1-656A-4844-9B94-F831A07B5B71}">
      <dsp:nvSpPr>
        <dsp:cNvPr id="0" name=""/>
        <dsp:cNvSpPr/>
      </dsp:nvSpPr>
      <dsp:spPr>
        <a:xfrm>
          <a:off x="269957"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Similarity Score Integration</a:t>
          </a:r>
        </a:p>
      </dsp:txBody>
      <dsp:txXfrm>
        <a:off x="269957" y="1749872"/>
        <a:ext cx="2499755" cy="1499853"/>
      </dsp:txXfrm>
    </dsp:sp>
    <dsp:sp modelId="{229968C1-CBDF-465B-BC8E-43891CA778EE}">
      <dsp:nvSpPr>
        <dsp:cNvPr id="0" name=""/>
        <dsp:cNvSpPr/>
      </dsp:nvSpPr>
      <dsp:spPr>
        <a:xfrm>
          <a:off x="3019687"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Combining Results from Multiple Retrievers</a:t>
          </a:r>
        </a:p>
      </dsp:txBody>
      <dsp:txXfrm>
        <a:off x="3019687" y="1749872"/>
        <a:ext cx="2499755" cy="1499853"/>
      </dsp:txXfrm>
    </dsp:sp>
    <dsp:sp modelId="{7869219D-2D5F-44A7-AFF1-FCC3F96EB2F5}">
      <dsp:nvSpPr>
        <dsp:cNvPr id="0" name=""/>
        <dsp:cNvSpPr/>
      </dsp:nvSpPr>
      <dsp:spPr>
        <a:xfrm>
          <a:off x="5769418"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Reordering to Mitigate 'Lost in the Middle' Effect</a:t>
          </a:r>
        </a:p>
      </dsp:txBody>
      <dsp:txXfrm>
        <a:off x="5769418" y="1749872"/>
        <a:ext cx="2499755" cy="1499853"/>
      </dsp:txXfrm>
    </dsp:sp>
    <dsp:sp modelId="{12DEE21B-D43F-47FD-A9AE-26CB933C5191}">
      <dsp:nvSpPr>
        <dsp:cNvPr id="0" name=""/>
        <dsp:cNvSpPr/>
      </dsp:nvSpPr>
      <dsp:spPr>
        <a:xfrm>
          <a:off x="8519148" y="1749872"/>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Multiple Embeddings per Document</a:t>
          </a:r>
        </a:p>
      </dsp:txBody>
      <dsp:txXfrm>
        <a:off x="8519148" y="1749872"/>
        <a:ext cx="2499755" cy="1499853"/>
      </dsp:txXfrm>
    </dsp:sp>
    <dsp:sp modelId="{DA359324-4DB8-436F-9FF4-1473E0ACEA5C}">
      <dsp:nvSpPr>
        <dsp:cNvPr id="0" name=""/>
        <dsp:cNvSpPr/>
      </dsp:nvSpPr>
      <dsp:spPr>
        <a:xfrm>
          <a:off x="269957"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Chunk Retrieval for Complete Document Context</a:t>
          </a:r>
        </a:p>
      </dsp:txBody>
      <dsp:txXfrm>
        <a:off x="269957" y="3499701"/>
        <a:ext cx="2499755" cy="1499853"/>
      </dsp:txXfrm>
    </dsp:sp>
    <dsp:sp modelId="{7D78B9C0-C749-483E-A196-B899D90E7920}">
      <dsp:nvSpPr>
        <dsp:cNvPr id="0" name=""/>
        <dsp:cNvSpPr/>
      </dsp:nvSpPr>
      <dsp:spPr>
        <a:xfrm>
          <a:off x="3019687"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Metadata Filters</a:t>
          </a:r>
        </a:p>
      </dsp:txBody>
      <dsp:txXfrm>
        <a:off x="3019687" y="3499701"/>
        <a:ext cx="2499755" cy="1499853"/>
      </dsp:txXfrm>
    </dsp:sp>
    <dsp:sp modelId="{CE93433C-1352-4D2F-980C-866941FC22AE}">
      <dsp:nvSpPr>
        <dsp:cNvPr id="0" name=""/>
        <dsp:cNvSpPr/>
      </dsp:nvSpPr>
      <dsp:spPr>
        <a:xfrm>
          <a:off x="5769418"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Time-Weighted Retrieval</a:t>
          </a:r>
        </a:p>
      </dsp:txBody>
      <dsp:txXfrm>
        <a:off x="5769418" y="3499701"/>
        <a:ext cx="2499755" cy="1499853"/>
      </dsp:txXfrm>
    </dsp:sp>
    <dsp:sp modelId="{9A28BFC6-B4A5-4E4C-85B2-E6F3CECEB447}">
      <dsp:nvSpPr>
        <dsp:cNvPr id="0" name=""/>
        <dsp:cNvSpPr/>
      </dsp:nvSpPr>
      <dsp:spPr>
        <a:xfrm>
          <a:off x="8519148" y="3499701"/>
          <a:ext cx="2499755" cy="14998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en-US" sz="1900" kern="1200" dirty="0"/>
            <a:t>Hybrid Vector and Keyword Retrieval</a:t>
          </a:r>
        </a:p>
      </dsp:txBody>
      <dsp:txXfrm>
        <a:off x="8519148" y="3499701"/>
        <a:ext cx="2499755" cy="14998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9BE8AF-9E3F-4268-8047-F74EFFBBAE37}">
      <dsp:nvSpPr>
        <dsp:cNvPr id="0" name=""/>
        <dsp:cNvSpPr/>
      </dsp:nvSpPr>
      <dsp:spPr>
        <a:xfrm>
          <a:off x="1048742" y="1207276"/>
          <a:ext cx="1477185" cy="147718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C718BF-80A6-4194-AD76-2C13449502A5}">
      <dsp:nvSpPr>
        <dsp:cNvPr id="0" name=""/>
        <dsp:cNvSpPr/>
      </dsp:nvSpPr>
      <dsp:spPr>
        <a:xfrm>
          <a:off x="146017"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A vector store retriever is a retriever that uses a vector store to retrieve documents.</a:t>
          </a:r>
        </a:p>
      </dsp:txBody>
      <dsp:txXfrm>
        <a:off x="146017" y="3072321"/>
        <a:ext cx="3282634" cy="720000"/>
      </dsp:txXfrm>
    </dsp:sp>
    <dsp:sp modelId="{85DE8915-B523-44DD-8D9A-941E5EE8EA58}">
      <dsp:nvSpPr>
        <dsp:cNvPr id="0" name=""/>
        <dsp:cNvSpPr/>
      </dsp:nvSpPr>
      <dsp:spPr>
        <a:xfrm>
          <a:off x="4905837" y="1207276"/>
          <a:ext cx="1477185" cy="147718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A7049BD-9C4D-4A4D-AC52-8F4DAAF65B46}">
      <dsp:nvSpPr>
        <dsp:cNvPr id="0" name=""/>
        <dsp:cNvSpPr/>
      </dsp:nvSpPr>
      <dsp:spPr>
        <a:xfrm>
          <a:off x="4003113"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It is a lightweight wrapper around the vector store class to make it conform to the retriever interface.</a:t>
          </a:r>
        </a:p>
      </dsp:txBody>
      <dsp:txXfrm>
        <a:off x="4003113" y="3072321"/>
        <a:ext cx="3282634" cy="720000"/>
      </dsp:txXfrm>
    </dsp:sp>
    <dsp:sp modelId="{D10C5FFD-CF76-4956-ACD6-7899C14C709B}">
      <dsp:nvSpPr>
        <dsp:cNvPr id="0" name=""/>
        <dsp:cNvSpPr/>
      </dsp:nvSpPr>
      <dsp:spPr>
        <a:xfrm>
          <a:off x="8762933" y="1207276"/>
          <a:ext cx="1477185" cy="147718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F1E433-F623-4AB4-9117-E16D5E54732E}">
      <dsp:nvSpPr>
        <dsp:cNvPr id="0" name=""/>
        <dsp:cNvSpPr/>
      </dsp:nvSpPr>
      <dsp:spPr>
        <a:xfrm>
          <a:off x="7860208" y="3072321"/>
          <a:ext cx="3282634"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33400">
            <a:lnSpc>
              <a:spcPct val="100000"/>
            </a:lnSpc>
            <a:spcBef>
              <a:spcPct val="0"/>
            </a:spcBef>
            <a:spcAft>
              <a:spcPct val="35000"/>
            </a:spcAft>
            <a:buNone/>
          </a:pPr>
          <a:r>
            <a:rPr lang="en-US" sz="1200" kern="1200"/>
            <a:t>It uses the search methods implemented by a vector store, like similarity search and MMR, to query the texts.</a:t>
          </a:r>
        </a:p>
      </dsp:txBody>
      <dsp:txXfrm>
        <a:off x="7860208" y="3072321"/>
        <a:ext cx="3282634" cy="720000"/>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9.jpe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0.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Data Retrieval</a:t>
            </a:r>
            <a:endParaRPr dirty="0"/>
          </a:p>
          <a:p>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Maximum Marginal Relevance Retrieval</a:t>
            </a:r>
          </a:p>
        </p:txBody>
      </p:sp>
      <p:sp>
        <p:nvSpPr>
          <p:cNvPr id="3" name="Content Placeholder 2"/>
          <p:cNvSpPr>
            <a:spLocks noGrp="1"/>
          </p:cNvSpPr>
          <p:nvPr>
            <p:ph idx="1"/>
          </p:nvPr>
        </p:nvSpPr>
        <p:spPr/>
        <p:txBody>
          <a:bodyPr/>
          <a:lstStyle/>
          <a:p>
            <a:endParaRPr dirty="0"/>
          </a:p>
          <a:p>
            <a:pPr>
              <a:defRPr sz="1800">
                <a:solidFill>
                  <a:srgbClr val="000000"/>
                </a:solidFill>
              </a:defRPr>
            </a:pPr>
            <a:r>
              <a:rPr dirty="0"/>
              <a:t>Search Type Specification:</a:t>
            </a:r>
          </a:p>
          <a:p>
            <a:pPr lvl="1">
              <a:defRPr sz="1800">
                <a:solidFill>
                  <a:srgbClr val="000000"/>
                </a:solidFill>
              </a:defRPr>
            </a:pPr>
            <a:r>
              <a:rPr dirty="0"/>
              <a:t>By default, the vector store retriever uses similarity search.</a:t>
            </a:r>
          </a:p>
          <a:p>
            <a:pPr lvl="1">
              <a:defRPr sz="1800">
                <a:solidFill>
                  <a:srgbClr val="000000"/>
                </a:solidFill>
              </a:defRPr>
            </a:pPr>
            <a:r>
              <a:rPr dirty="0"/>
              <a:t>If supported by the underlying vector store, you can use Maximum Marginal Relevance (MMR).</a:t>
            </a:r>
          </a:p>
          <a:p>
            <a:pPr>
              <a:defRPr sz="1800">
                <a:solidFill>
                  <a:srgbClr val="000000"/>
                </a:solidFill>
              </a:defRPr>
            </a:pPr>
            <a:endParaRPr dirty="0"/>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Example Code:</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r>
              <a:rPr sz="1400" dirty="0" err="1">
                <a:latin typeface="Aptos Mono" panose="020B0009020202020204" pitchFamily="49" charset="0"/>
              </a:rPr>
              <a:t>search_type</a:t>
            </a:r>
            <a:r>
              <a:rPr sz="1400" dirty="0">
                <a:latin typeface="Aptos Mono" panose="020B0009020202020204" pitchFamily="49" charset="0"/>
              </a:rPr>
              <a:t>="</a:t>
            </a:r>
            <a:r>
              <a:rPr sz="1400" dirty="0" err="1">
                <a:latin typeface="Aptos Mono" panose="020B0009020202020204" pitchFamily="49" charset="0"/>
              </a:rPr>
              <a:t>mmr</a:t>
            </a: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Search Parameters</a:t>
            </a:r>
          </a:p>
        </p:txBody>
      </p:sp>
      <p:sp>
        <p:nvSpPr>
          <p:cNvPr id="3" name="Content Placeholder 2"/>
          <p:cNvSpPr>
            <a:spLocks noGrp="1"/>
          </p:cNvSpPr>
          <p:nvPr>
            <p:ph idx="1"/>
          </p:nvPr>
        </p:nvSpPr>
        <p:spPr/>
        <p:txBody>
          <a:bodyPr>
            <a:normAutofit/>
          </a:bodyPr>
          <a:lstStyle/>
          <a:p>
            <a:pPr>
              <a:defRPr sz="1800">
                <a:solidFill>
                  <a:srgbClr val="000000"/>
                </a:solidFill>
              </a:defRPr>
            </a:pPr>
            <a:r>
              <a:rPr dirty="0"/>
              <a:t>Similarity Score Threshold Retrieval:</a:t>
            </a:r>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Set a similarity score threshold to only return documents with a score above a specified threshold.</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    </a:t>
            </a:r>
            <a:r>
              <a:rPr sz="1400" dirty="0" err="1">
                <a:latin typeface="Aptos Mono" panose="020B0009020202020204" pitchFamily="49" charset="0"/>
              </a:rPr>
              <a:t>search_type</a:t>
            </a:r>
            <a:r>
              <a:rPr sz="1400" dirty="0">
                <a:latin typeface="Aptos Mono" panose="020B0009020202020204" pitchFamily="49" charset="0"/>
              </a:rPr>
              <a:t>="</a:t>
            </a:r>
            <a:r>
              <a:rPr sz="1400" dirty="0" err="1">
                <a:latin typeface="Aptos Mono" panose="020B0009020202020204" pitchFamily="49" charset="0"/>
              </a:rPr>
              <a:t>similarity_score_threshold</a:t>
            </a:r>
            <a:r>
              <a:rPr sz="1400" dirty="0">
                <a:latin typeface="Aptos Mono" panose="020B0009020202020204" pitchFamily="49" charset="0"/>
              </a:rPr>
              <a:t>", </a:t>
            </a:r>
            <a:r>
              <a:rPr sz="1400" dirty="0" err="1">
                <a:latin typeface="Aptos Mono" panose="020B0009020202020204" pitchFamily="49" charset="0"/>
              </a:rPr>
              <a:t>search_kwargs</a:t>
            </a:r>
            <a:r>
              <a:rPr sz="1400" dirty="0">
                <a:latin typeface="Aptos Mono" panose="020B0009020202020204" pitchFamily="49" charset="0"/>
              </a:rPr>
              <a:t>={"</a:t>
            </a:r>
            <a:r>
              <a:rPr sz="1400" dirty="0" err="1">
                <a:latin typeface="Aptos Mono" panose="020B0009020202020204" pitchFamily="49" charset="0"/>
              </a:rPr>
              <a:t>score_threshold</a:t>
            </a:r>
            <a:r>
              <a:rPr sz="1400" dirty="0">
                <a:latin typeface="Aptos Mono" panose="020B0009020202020204" pitchFamily="49" charset="0"/>
              </a:rPr>
              <a:t>": 0.5}</a:t>
            </a:r>
          </a:p>
          <a:p>
            <a:pPr marL="0" indent="0">
              <a:buNone/>
              <a:defRPr sz="1800">
                <a:solidFill>
                  <a:srgbClr val="000000"/>
                </a:solidFill>
              </a:defRPr>
            </a:pPr>
            <a:r>
              <a:rPr sz="1400" dirty="0">
                <a:latin typeface="Aptos Mono" panose="020B0009020202020204" pitchFamily="49" charset="0"/>
              </a:rPr>
              <a:t>)</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a:p>
            <a:pPr marL="0" indent="0">
              <a:buNone/>
              <a:defRPr sz="1800">
                <a:solidFill>
                  <a:srgbClr val="000000"/>
                </a:solidFill>
              </a:defRPr>
            </a:pPr>
            <a:endParaRPr sz="1400" dirty="0">
              <a:latin typeface="Aptos Mono" panose="020B0009020202020204" pitchFamily="49" charset="0"/>
            </a:endParaRPr>
          </a:p>
          <a:p>
            <a:pPr>
              <a:defRPr sz="1800">
                <a:solidFill>
                  <a:srgbClr val="000000"/>
                </a:solidFill>
              </a:defRPr>
            </a:pPr>
            <a:r>
              <a:rPr dirty="0"/>
              <a:t>Specifying Top-K:</a:t>
            </a:r>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Limit the number of documents returned by the retriever using top-k.</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r>
              <a:rPr sz="1400" dirty="0" err="1">
                <a:latin typeface="Aptos Mono" panose="020B0009020202020204" pitchFamily="49" charset="0"/>
              </a:rPr>
              <a:t>search_kwargs</a:t>
            </a:r>
            <a:r>
              <a:rPr sz="1400" dirty="0">
                <a:latin typeface="Aptos Mono" panose="020B0009020202020204" pitchFamily="49" charset="0"/>
              </a:rPr>
              <a:t>={"k": 1})</a:t>
            </a: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a:p>
            <a:pPr marL="0" indent="0">
              <a:buNone/>
              <a:defRPr sz="1800">
                <a:solidFill>
                  <a:srgbClr val="000000"/>
                </a:solidFill>
              </a:defRPr>
            </a:pPr>
            <a:r>
              <a:rPr sz="1400" dirty="0" err="1">
                <a:latin typeface="Aptos Mono" panose="020B0009020202020204" pitchFamily="49" charset="0"/>
              </a:rPr>
              <a:t>len</a:t>
            </a:r>
            <a:r>
              <a:rPr sz="1400" dirty="0">
                <a:latin typeface="Aptos Mono" panose="020B0009020202020204" pitchFamily="49" charset="0"/>
              </a:rPr>
              <a:t>(docs)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021B7AF0-4F59-3D31-10F1-7FD2D4CF9802}"/>
              </a:ext>
            </a:extLst>
          </p:cNvPr>
          <p:cNvSpPr>
            <a:spLocks noGrp="1"/>
          </p:cNvSpPr>
          <p:nvPr>
            <p:ph type="body" sz="quarter" idx="22"/>
          </p:nvPr>
        </p:nvSpPr>
        <p:spPr/>
        <p:txBody>
          <a:bodyPr/>
          <a:lstStyle/>
          <a:p>
            <a:r>
              <a:rPr lang="en-US" dirty="0"/>
              <a:t>Q&amp;A</a:t>
            </a:r>
          </a:p>
        </p:txBody>
      </p:sp>
      <p:sp>
        <p:nvSpPr>
          <p:cNvPr id="5" name="Footer Placeholder 4">
            <a:extLst>
              <a:ext uri="{FF2B5EF4-FFF2-40B4-BE49-F238E27FC236}">
                <a16:creationId xmlns:a16="http://schemas.microsoft.com/office/drawing/2014/main" id="{E839C001-CED1-8EAF-279D-2BC84BF01967}"/>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D9E9B1A-F599-3186-3341-BD1F1B0C2F20}"/>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12</a:t>
            </a:fld>
            <a:endParaRPr lang="en-US"/>
          </a:p>
        </p:txBody>
      </p:sp>
    </p:spTree>
    <p:extLst>
      <p:ext uri="{BB962C8B-B14F-4D97-AF65-F5344CB8AC3E}">
        <p14:creationId xmlns:p14="http://schemas.microsoft.com/office/powerpoint/2010/main" val="8444077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a:t>
            </a:r>
            <a:r>
              <a:rPr lang="fr-FR" sz="1400" dirty="0">
                <a:latin typeface="Aptos Mono" panose="020B0009020202020204" pitchFamily="49" charset="0"/>
              </a:rPr>
              <a:t>5</a:t>
            </a:r>
            <a:r>
              <a:rPr lang="fr-FR" sz="1400" b="0" dirty="0">
                <a:effectLst/>
                <a:latin typeface="Aptos Mono" panose="020B0009020202020204" pitchFamily="49" charset="0"/>
              </a:rPr>
              <a:t>-</a:t>
            </a:r>
            <a:r>
              <a:rPr lang="fr-FR" sz="1400" dirty="0">
                <a:latin typeface="Aptos Mono" panose="020B0009020202020204" pitchFamily="49" charset="0"/>
              </a:rPr>
              <a:t>intro-data-retrieval</a:t>
            </a:r>
            <a:endParaRPr lang="fr-FR" sz="1400" b="0" dirty="0">
              <a:effectLst/>
              <a:latin typeface="Aptos Mono" panose="020B000902020202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2EDD0D-7A8A-3C7B-AA73-E1E414660939}"/>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14" name="Table Placeholder 13">
            <a:extLst>
              <a:ext uri="{FF2B5EF4-FFF2-40B4-BE49-F238E27FC236}">
                <a16:creationId xmlns:a16="http://schemas.microsoft.com/office/drawing/2014/main" id="{678F9D7A-7186-3256-D1F3-E8E3C4BFBC34}"/>
              </a:ext>
            </a:extLst>
          </p:cNvPr>
          <p:cNvSpPr>
            <a:spLocks noGrp="1"/>
          </p:cNvSpPr>
          <p:nvPr>
            <p:ph type="tbl" sz="quarter" idx="13"/>
          </p:nvPr>
        </p:nvSpPr>
        <p:spPr/>
        <p:txBody>
          <a:bodyPr/>
          <a:lstStyle/>
          <a:p>
            <a:r>
              <a:rPr lang="en-US" dirty="0"/>
              <a:t>Vector Store Retrieval Process</a:t>
            </a:r>
          </a:p>
          <a:p>
            <a:r>
              <a:rPr lang="en-US" dirty="0"/>
              <a:t>Vector Store vs Structure Database</a:t>
            </a:r>
          </a:p>
          <a:p>
            <a:r>
              <a:rPr lang="en-US" dirty="0"/>
              <a:t>Retrieval Techniques</a:t>
            </a:r>
          </a:p>
          <a:p>
            <a:r>
              <a:rPr lang="en-US" dirty="0"/>
              <a:t>LangChain Vector Store Retriever</a:t>
            </a:r>
          </a:p>
          <a:p>
            <a:r>
              <a:rPr lang="en-US" dirty="0"/>
              <a:t>Vector Store Search Parameter</a:t>
            </a:r>
          </a:p>
        </p:txBody>
      </p:sp>
      <p:sp>
        <p:nvSpPr>
          <p:cNvPr id="4" name="Footer Placeholder 3">
            <a:extLst>
              <a:ext uri="{FF2B5EF4-FFF2-40B4-BE49-F238E27FC236}">
                <a16:creationId xmlns:a16="http://schemas.microsoft.com/office/drawing/2014/main" id="{C2E758BA-C882-4FCE-A0A1-0C3ADEC14B00}"/>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37086854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129F4FEF-3F4E-4042-8E6D-C24E201FB3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7">
            <a:extLst>
              <a:ext uri="{FF2B5EF4-FFF2-40B4-BE49-F238E27FC236}">
                <a16:creationId xmlns:a16="http://schemas.microsoft.com/office/drawing/2014/main" id="{02F666AE-3A60-9B41-EFB5-27DD2E795F9B}"/>
              </a:ext>
            </a:extLst>
          </p:cNvPr>
          <p:cNvSpPr>
            <a:spLocks noGrp="1"/>
          </p:cNvSpPr>
          <p:nvPr>
            <p:ph type="title"/>
          </p:nvPr>
        </p:nvSpPr>
        <p:spPr>
          <a:xfrm>
            <a:off x="6248400" y="365125"/>
            <a:ext cx="5105400" cy="2579692"/>
          </a:xfrm>
        </p:spPr>
        <p:txBody>
          <a:bodyPr anchor="b">
            <a:normAutofit/>
          </a:bodyPr>
          <a:lstStyle/>
          <a:p>
            <a:r>
              <a:rPr lang="en-US" dirty="0"/>
              <a:t>Vector Store Retrieval</a:t>
            </a:r>
          </a:p>
        </p:txBody>
      </p:sp>
      <p:pic>
        <p:nvPicPr>
          <p:cNvPr id="10" name="Picture 9">
            <a:extLst>
              <a:ext uri="{FF2B5EF4-FFF2-40B4-BE49-F238E27FC236}">
                <a16:creationId xmlns:a16="http://schemas.microsoft.com/office/drawing/2014/main" id="{5647CFC1-9FC4-2A51-01AE-6BCFE6DC71CC}"/>
              </a:ext>
            </a:extLst>
          </p:cNvPr>
          <p:cNvPicPr>
            <a:picLocks noChangeAspect="1"/>
          </p:cNvPicPr>
          <p:nvPr/>
        </p:nvPicPr>
        <p:blipFill>
          <a:blip r:embed="rId2"/>
          <a:srcRect l="1685" r="1825" b="1"/>
          <a:stretch/>
        </p:blipFill>
        <p:spPr>
          <a:xfrm>
            <a:off x="20" y="10"/>
            <a:ext cx="6105116" cy="4191736"/>
          </a:xfrm>
          <a:custGeom>
            <a:avLst/>
            <a:gdLst/>
            <a:ahLst/>
            <a:cxnLst/>
            <a:rect l="l" t="t" r="r" b="b"/>
            <a:pathLst>
              <a:path w="6105136" h="4191746">
                <a:moveTo>
                  <a:pt x="0" y="0"/>
                </a:moveTo>
                <a:lnTo>
                  <a:pt x="5607799" y="0"/>
                </a:lnTo>
                <a:lnTo>
                  <a:pt x="5571513" y="27327"/>
                </a:lnTo>
                <a:cubicBezTo>
                  <a:pt x="5516855" y="89886"/>
                  <a:pt x="5497833" y="180727"/>
                  <a:pt x="5456712" y="261788"/>
                </a:cubicBezTo>
                <a:cubicBezTo>
                  <a:pt x="5516289" y="304550"/>
                  <a:pt x="5587520" y="313948"/>
                  <a:pt x="5651844" y="341674"/>
                </a:cubicBezTo>
                <a:cubicBezTo>
                  <a:pt x="5718760" y="370809"/>
                  <a:pt x="5718760" y="392425"/>
                  <a:pt x="5663501" y="477009"/>
                </a:cubicBezTo>
                <a:cubicBezTo>
                  <a:pt x="5807259" y="495339"/>
                  <a:pt x="5807259" y="495339"/>
                  <a:pt x="5762794" y="628324"/>
                </a:cubicBezTo>
                <a:cubicBezTo>
                  <a:pt x="5883243" y="640542"/>
                  <a:pt x="5962676" y="703511"/>
                  <a:pt x="5981237" y="841197"/>
                </a:cubicBezTo>
                <a:cubicBezTo>
                  <a:pt x="5990305" y="907926"/>
                  <a:pt x="6044700" y="939409"/>
                  <a:pt x="6105136" y="984052"/>
                </a:cubicBezTo>
                <a:cubicBezTo>
                  <a:pt x="6030022" y="1027286"/>
                  <a:pt x="5979081" y="1117509"/>
                  <a:pt x="5891443" y="1022115"/>
                </a:cubicBezTo>
                <a:cubicBezTo>
                  <a:pt x="5859498" y="987342"/>
                  <a:pt x="5862517" y="1031513"/>
                  <a:pt x="5858202" y="1044202"/>
                </a:cubicBezTo>
                <a:cubicBezTo>
                  <a:pt x="5847842" y="1075215"/>
                  <a:pt x="5869424" y="1095893"/>
                  <a:pt x="5883673" y="1119387"/>
                </a:cubicBezTo>
                <a:cubicBezTo>
                  <a:pt x="5897486" y="1142885"/>
                  <a:pt x="5913893" y="1167789"/>
                  <a:pt x="5917778" y="1194108"/>
                </a:cubicBezTo>
                <a:cubicBezTo>
                  <a:pt x="5920365" y="1212434"/>
                  <a:pt x="5907848" y="1239216"/>
                  <a:pt x="5894034" y="1252846"/>
                </a:cubicBezTo>
                <a:cubicBezTo>
                  <a:pt x="5821506" y="1324743"/>
                  <a:pt x="5864677" y="1486396"/>
                  <a:pt x="5727393" y="1507074"/>
                </a:cubicBezTo>
                <a:cubicBezTo>
                  <a:pt x="5665659" y="1516469"/>
                  <a:pt x="5635872" y="1575680"/>
                  <a:pt x="5590543" y="1608104"/>
                </a:cubicBezTo>
                <a:cubicBezTo>
                  <a:pt x="5432970" y="1721355"/>
                  <a:pt x="5327632" y="1867030"/>
                  <a:pt x="5278850" y="2067214"/>
                </a:cubicBezTo>
                <a:cubicBezTo>
                  <a:pt x="5265468" y="2122664"/>
                  <a:pt x="5214092" y="2167309"/>
                  <a:pt x="5180851" y="2216179"/>
                </a:cubicBezTo>
                <a:cubicBezTo>
                  <a:pt x="5196826" y="2251892"/>
                  <a:pt x="5284029" y="2174826"/>
                  <a:pt x="5253380" y="2268808"/>
                </a:cubicBezTo>
                <a:cubicBezTo>
                  <a:pt x="5230067" y="2339298"/>
                  <a:pt x="5170490" y="2383001"/>
                  <a:pt x="5114368" y="2424825"/>
                </a:cubicBezTo>
                <a:cubicBezTo>
                  <a:pt x="5050475" y="2472284"/>
                  <a:pt x="4979676" y="2510347"/>
                  <a:pt x="4950749" y="2598221"/>
                </a:cubicBezTo>
                <a:cubicBezTo>
                  <a:pt x="4944706" y="2617020"/>
                  <a:pt x="4925279" y="2636755"/>
                  <a:pt x="4908013" y="2644276"/>
                </a:cubicBezTo>
                <a:cubicBezTo>
                  <a:pt x="4007468" y="4190779"/>
                  <a:pt x="1790648" y="4201115"/>
                  <a:pt x="1535079" y="4190306"/>
                </a:cubicBezTo>
                <a:cubicBezTo>
                  <a:pt x="1225543" y="4176680"/>
                  <a:pt x="932844" y="4081285"/>
                  <a:pt x="645760" y="3962397"/>
                </a:cubicBezTo>
                <a:cubicBezTo>
                  <a:pt x="524448" y="3912117"/>
                  <a:pt x="411775" y="3840689"/>
                  <a:pt x="293915" y="3785239"/>
                </a:cubicBezTo>
                <a:cubicBezTo>
                  <a:pt x="212539" y="3746940"/>
                  <a:pt x="140444" y="3691254"/>
                  <a:pt x="68403" y="3637448"/>
                </a:cubicBezTo>
                <a:lnTo>
                  <a:pt x="0" y="3589272"/>
                </a:lnTo>
                <a:close/>
              </a:path>
            </a:pathLst>
          </a:custGeom>
        </p:spPr>
      </p:pic>
      <p:pic>
        <p:nvPicPr>
          <p:cNvPr id="11" name="Picture 10">
            <a:extLst>
              <a:ext uri="{FF2B5EF4-FFF2-40B4-BE49-F238E27FC236}">
                <a16:creationId xmlns:a16="http://schemas.microsoft.com/office/drawing/2014/main" id="{EEA3AE34-F72D-F4C5-2A8D-B650B27A334D}"/>
              </a:ext>
            </a:extLst>
          </p:cNvPr>
          <p:cNvPicPr>
            <a:picLocks noChangeAspect="1"/>
          </p:cNvPicPr>
          <p:nvPr/>
        </p:nvPicPr>
        <p:blipFill>
          <a:blip r:embed="rId3"/>
          <a:srcRect t="17812" r="-2" b="19300"/>
          <a:stretch/>
        </p:blipFill>
        <p:spPr>
          <a:xfrm>
            <a:off x="462420" y="4304418"/>
            <a:ext cx="5414116" cy="2553582"/>
          </a:xfrm>
          <a:custGeom>
            <a:avLst/>
            <a:gdLst/>
            <a:ahLst/>
            <a:cxnLst/>
            <a:rect l="l" t="t" r="r" b="b"/>
            <a:pathLst>
              <a:path w="5414116" h="2553582">
                <a:moveTo>
                  <a:pt x="158526" y="1316979"/>
                </a:moveTo>
                <a:lnTo>
                  <a:pt x="156754" y="1330318"/>
                </a:lnTo>
                <a:lnTo>
                  <a:pt x="150357" y="1343402"/>
                </a:lnTo>
                <a:cubicBezTo>
                  <a:pt x="148595" y="1346671"/>
                  <a:pt x="147784" y="1347597"/>
                  <a:pt x="148224" y="1345403"/>
                </a:cubicBezTo>
                <a:cubicBezTo>
                  <a:pt x="148536" y="1343890"/>
                  <a:pt x="150150" y="1339188"/>
                  <a:pt x="152759" y="1332109"/>
                </a:cubicBezTo>
                <a:close/>
                <a:moveTo>
                  <a:pt x="183999" y="1247985"/>
                </a:moveTo>
                <a:lnTo>
                  <a:pt x="185425" y="1249095"/>
                </a:lnTo>
                <a:lnTo>
                  <a:pt x="177909" y="1267545"/>
                </a:lnTo>
                <a:cubicBezTo>
                  <a:pt x="172543" y="1280910"/>
                  <a:pt x="167559" y="1293511"/>
                  <a:pt x="163267" y="1304542"/>
                </a:cubicBezTo>
                <a:lnTo>
                  <a:pt x="158526" y="1316979"/>
                </a:lnTo>
                <a:lnTo>
                  <a:pt x="160096" y="1305161"/>
                </a:lnTo>
                <a:cubicBezTo>
                  <a:pt x="166154" y="1273946"/>
                  <a:pt x="174799" y="1251295"/>
                  <a:pt x="183999" y="1247985"/>
                </a:cubicBezTo>
                <a:close/>
                <a:moveTo>
                  <a:pt x="2747400" y="406"/>
                </a:moveTo>
                <a:cubicBezTo>
                  <a:pt x="3035071" y="-4281"/>
                  <a:pt x="3341945" y="31161"/>
                  <a:pt x="3649095" y="133697"/>
                </a:cubicBezTo>
                <a:cubicBezTo>
                  <a:pt x="3849864" y="200721"/>
                  <a:pt x="4603144" y="576730"/>
                  <a:pt x="4698157" y="641897"/>
                </a:cubicBezTo>
                <a:cubicBezTo>
                  <a:pt x="4795794" y="709015"/>
                  <a:pt x="4865356" y="805949"/>
                  <a:pt x="4969229" y="864848"/>
                </a:cubicBezTo>
                <a:cubicBezTo>
                  <a:pt x="5024230" y="895855"/>
                  <a:pt x="5072076" y="940214"/>
                  <a:pt x="5031717" y="1024948"/>
                </a:cubicBezTo>
                <a:cubicBezTo>
                  <a:pt x="5020170" y="1048963"/>
                  <a:pt x="5029183" y="1072811"/>
                  <a:pt x="5057014" y="1071682"/>
                </a:cubicBezTo>
                <a:cubicBezTo>
                  <a:pt x="5109680" y="1069387"/>
                  <a:pt x="5118666" y="1110271"/>
                  <a:pt x="5135838" y="1143392"/>
                </a:cubicBezTo>
                <a:cubicBezTo>
                  <a:pt x="5166252" y="1202027"/>
                  <a:pt x="5193622" y="1263285"/>
                  <a:pt x="5266156" y="1289064"/>
                </a:cubicBezTo>
                <a:cubicBezTo>
                  <a:pt x="5238324" y="1323279"/>
                  <a:pt x="5215649" y="1311585"/>
                  <a:pt x="5195858" y="1298567"/>
                </a:cubicBezTo>
                <a:cubicBezTo>
                  <a:pt x="5143669" y="1263879"/>
                  <a:pt x="5093474" y="1226987"/>
                  <a:pt x="5041179" y="1192607"/>
                </a:cubicBezTo>
                <a:cubicBezTo>
                  <a:pt x="5007224" y="1170236"/>
                  <a:pt x="4975133" y="1142623"/>
                  <a:pt x="4918135" y="1145234"/>
                </a:cubicBezTo>
                <a:cubicBezTo>
                  <a:pt x="4935797" y="1231274"/>
                  <a:pt x="5007025" y="1262427"/>
                  <a:pt x="5060171" y="1300349"/>
                </a:cubicBezTo>
                <a:cubicBezTo>
                  <a:pt x="5126536" y="1347737"/>
                  <a:pt x="5152263" y="1413621"/>
                  <a:pt x="5184421" y="1487704"/>
                </a:cubicBezTo>
                <a:cubicBezTo>
                  <a:pt x="5122415" y="1489134"/>
                  <a:pt x="5103753" y="1435610"/>
                  <a:pt x="5058648" y="1427657"/>
                </a:cubicBezTo>
                <a:cubicBezTo>
                  <a:pt x="5053296" y="1435084"/>
                  <a:pt x="5045346" y="1445577"/>
                  <a:pt x="5045794" y="1446015"/>
                </a:cubicBezTo>
                <a:cubicBezTo>
                  <a:pt x="5106451" y="1496737"/>
                  <a:pt x="5117537" y="1568193"/>
                  <a:pt x="5101767" y="1647359"/>
                </a:cubicBezTo>
                <a:cubicBezTo>
                  <a:pt x="5093584" y="1688209"/>
                  <a:pt x="5115626" y="1706770"/>
                  <a:pt x="5135030" y="1731061"/>
                </a:cubicBezTo>
                <a:cubicBezTo>
                  <a:pt x="5203090" y="1816944"/>
                  <a:pt x="5278566" y="1897224"/>
                  <a:pt x="5321944" y="2003361"/>
                </a:cubicBezTo>
                <a:cubicBezTo>
                  <a:pt x="5239878" y="1971324"/>
                  <a:pt x="5191106" y="1897335"/>
                  <a:pt x="5107240" y="1850840"/>
                </a:cubicBezTo>
                <a:cubicBezTo>
                  <a:pt x="5146549" y="1965041"/>
                  <a:pt x="5224816" y="2036621"/>
                  <a:pt x="5290952" y="2116036"/>
                </a:cubicBezTo>
                <a:cubicBezTo>
                  <a:pt x="5321198" y="2152238"/>
                  <a:pt x="5345753" y="2195120"/>
                  <a:pt x="5388446" y="2220887"/>
                </a:cubicBezTo>
                <a:cubicBezTo>
                  <a:pt x="5403552" y="2230128"/>
                  <a:pt x="5428090" y="2247608"/>
                  <a:pt x="5403992" y="2273010"/>
                </a:cubicBezTo>
                <a:cubicBezTo>
                  <a:pt x="5383871" y="2294002"/>
                  <a:pt x="5363583" y="2281535"/>
                  <a:pt x="5345240" y="2269525"/>
                </a:cubicBezTo>
                <a:cubicBezTo>
                  <a:pt x="5301305" y="2240459"/>
                  <a:pt x="5249677" y="2227961"/>
                  <a:pt x="5181971" y="2212341"/>
                </a:cubicBezTo>
                <a:cubicBezTo>
                  <a:pt x="5210776" y="2304349"/>
                  <a:pt x="5323140" y="2305426"/>
                  <a:pt x="5342451" y="2399541"/>
                </a:cubicBezTo>
                <a:cubicBezTo>
                  <a:pt x="5276493" y="2399374"/>
                  <a:pt x="5240279" y="2358756"/>
                  <a:pt x="5193127" y="2341296"/>
                </a:cubicBezTo>
                <a:cubicBezTo>
                  <a:pt x="5150483" y="2325566"/>
                  <a:pt x="5134316" y="2337131"/>
                  <a:pt x="5128778" y="2384953"/>
                </a:cubicBezTo>
                <a:cubicBezTo>
                  <a:pt x="5120098" y="2459440"/>
                  <a:pt x="5082689" y="2490060"/>
                  <a:pt x="5024779" y="2455361"/>
                </a:cubicBezTo>
                <a:cubicBezTo>
                  <a:pt x="4971160" y="2423009"/>
                  <a:pt x="4955618" y="2448088"/>
                  <a:pt x="4957119" y="2492221"/>
                </a:cubicBezTo>
                <a:cubicBezTo>
                  <a:pt x="4957659" y="2508307"/>
                  <a:pt x="4955422" y="2522819"/>
                  <a:pt x="4951208" y="2536243"/>
                </a:cubicBezTo>
                <a:lnTo>
                  <a:pt x="4942986" y="2553582"/>
                </a:lnTo>
                <a:lnTo>
                  <a:pt x="0" y="2553582"/>
                </a:lnTo>
                <a:lnTo>
                  <a:pt x="10415" y="2540282"/>
                </a:lnTo>
                <a:cubicBezTo>
                  <a:pt x="21321" y="2529317"/>
                  <a:pt x="34083" y="2520126"/>
                  <a:pt x="50390" y="2514109"/>
                </a:cubicBezTo>
                <a:cubicBezTo>
                  <a:pt x="60150" y="2510393"/>
                  <a:pt x="69288" y="2504190"/>
                  <a:pt x="78593" y="2498362"/>
                </a:cubicBezTo>
                <a:cubicBezTo>
                  <a:pt x="79663" y="2490260"/>
                  <a:pt x="77016" y="2483287"/>
                  <a:pt x="68604" y="2478966"/>
                </a:cubicBezTo>
                <a:cubicBezTo>
                  <a:pt x="15119" y="2451323"/>
                  <a:pt x="33815" y="2412284"/>
                  <a:pt x="51592" y="2367344"/>
                </a:cubicBezTo>
                <a:cubicBezTo>
                  <a:pt x="73482" y="2311677"/>
                  <a:pt x="117178" y="2293901"/>
                  <a:pt x="167239" y="2281968"/>
                </a:cubicBezTo>
                <a:cubicBezTo>
                  <a:pt x="184333" y="2277976"/>
                  <a:pt x="204809" y="2283134"/>
                  <a:pt x="218700" y="2261009"/>
                </a:cubicBezTo>
                <a:cubicBezTo>
                  <a:pt x="202945" y="2233233"/>
                  <a:pt x="167661" y="2244301"/>
                  <a:pt x="144260" y="2232104"/>
                </a:cubicBezTo>
                <a:cubicBezTo>
                  <a:pt x="124982" y="2221882"/>
                  <a:pt x="89225" y="2216464"/>
                  <a:pt x="132450" y="2182200"/>
                </a:cubicBezTo>
                <a:cubicBezTo>
                  <a:pt x="145069" y="2172139"/>
                  <a:pt x="138401" y="2161211"/>
                  <a:pt x="128269" y="2157485"/>
                </a:cubicBezTo>
                <a:cubicBezTo>
                  <a:pt x="45771" y="2128357"/>
                  <a:pt x="114856" y="2054401"/>
                  <a:pt x="102768" y="2004430"/>
                </a:cubicBezTo>
                <a:cubicBezTo>
                  <a:pt x="99143" y="1990876"/>
                  <a:pt x="114661" y="1971808"/>
                  <a:pt x="128485" y="1969383"/>
                </a:cubicBezTo>
                <a:cubicBezTo>
                  <a:pt x="216478" y="1953355"/>
                  <a:pt x="255260" y="1875600"/>
                  <a:pt x="316632" y="1814867"/>
                </a:cubicBezTo>
                <a:cubicBezTo>
                  <a:pt x="286607" y="1778049"/>
                  <a:pt x="240843" y="1760915"/>
                  <a:pt x="204084" y="1732869"/>
                </a:cubicBezTo>
                <a:cubicBezTo>
                  <a:pt x="165873" y="1703815"/>
                  <a:pt x="170805" y="1689937"/>
                  <a:pt x="227085" y="1644378"/>
                </a:cubicBezTo>
                <a:cubicBezTo>
                  <a:pt x="135002" y="1609983"/>
                  <a:pt x="135002" y="1609983"/>
                  <a:pt x="194840" y="1531510"/>
                </a:cubicBezTo>
                <a:cubicBezTo>
                  <a:pt x="155738" y="1518118"/>
                  <a:pt x="147268" y="1431235"/>
                  <a:pt x="153201" y="1357062"/>
                </a:cubicBezTo>
                <a:lnTo>
                  <a:pt x="156754" y="1330318"/>
                </a:lnTo>
                <a:lnTo>
                  <a:pt x="158203" y="1327353"/>
                </a:lnTo>
                <a:cubicBezTo>
                  <a:pt x="164944" y="1313010"/>
                  <a:pt x="174305" y="1292418"/>
                  <a:pt x="183908" y="1271808"/>
                </a:cubicBezTo>
                <a:lnTo>
                  <a:pt x="192178" y="1254359"/>
                </a:lnTo>
                <a:lnTo>
                  <a:pt x="197963" y="1258870"/>
                </a:lnTo>
                <a:cubicBezTo>
                  <a:pt x="201319" y="1265759"/>
                  <a:pt x="204343" y="1269123"/>
                  <a:pt x="207082" y="1270177"/>
                </a:cubicBezTo>
                <a:cubicBezTo>
                  <a:pt x="215301" y="1273335"/>
                  <a:pt x="220953" y="1255680"/>
                  <a:pt x="225258" y="1249926"/>
                </a:cubicBezTo>
                <a:cubicBezTo>
                  <a:pt x="239225" y="1231830"/>
                  <a:pt x="229470" y="1215162"/>
                  <a:pt x="225383" y="1197822"/>
                </a:cubicBezTo>
                <a:cubicBezTo>
                  <a:pt x="223809" y="1191435"/>
                  <a:pt x="212069" y="1213060"/>
                  <a:pt x="198195" y="1241661"/>
                </a:cubicBezTo>
                <a:lnTo>
                  <a:pt x="192178" y="1254359"/>
                </a:lnTo>
                <a:lnTo>
                  <a:pt x="185425" y="1249095"/>
                </a:lnTo>
                <a:lnTo>
                  <a:pt x="194847" y="1225969"/>
                </a:lnTo>
                <a:cubicBezTo>
                  <a:pt x="218144" y="1169629"/>
                  <a:pt x="242658" y="1113997"/>
                  <a:pt x="248781" y="1110761"/>
                </a:cubicBezTo>
                <a:cubicBezTo>
                  <a:pt x="313786" y="1076283"/>
                  <a:pt x="321395" y="965784"/>
                  <a:pt x="418181" y="974220"/>
                </a:cubicBezTo>
                <a:cubicBezTo>
                  <a:pt x="461819" y="977818"/>
                  <a:pt x="495215" y="944914"/>
                  <a:pt x="532987" y="931088"/>
                </a:cubicBezTo>
                <a:cubicBezTo>
                  <a:pt x="664440" y="883526"/>
                  <a:pt x="768295" y="806734"/>
                  <a:pt x="846702" y="686183"/>
                </a:cubicBezTo>
                <a:cubicBezTo>
                  <a:pt x="868484" y="652881"/>
                  <a:pt x="913166" y="632329"/>
                  <a:pt x="946487" y="606427"/>
                </a:cubicBezTo>
                <a:cubicBezTo>
                  <a:pt x="943857" y="580742"/>
                  <a:pt x="867909" y="616319"/>
                  <a:pt x="909859" y="561037"/>
                </a:cubicBezTo>
                <a:cubicBezTo>
                  <a:pt x="941546" y="519374"/>
                  <a:pt x="991572" y="500749"/>
                  <a:pt x="1038549" y="483076"/>
                </a:cubicBezTo>
                <a:cubicBezTo>
                  <a:pt x="1092404" y="463016"/>
                  <a:pt x="1148626" y="449861"/>
                  <a:pt x="1187871" y="397948"/>
                </a:cubicBezTo>
                <a:cubicBezTo>
                  <a:pt x="1194206" y="389666"/>
                  <a:pt x="1884389" y="14461"/>
                  <a:pt x="2747400" y="406"/>
                </a:cubicBezTo>
                <a:close/>
              </a:path>
            </a:pathLst>
          </a:custGeom>
        </p:spPr>
      </p:pic>
      <p:sp>
        <p:nvSpPr>
          <p:cNvPr id="9" name="Content Placeholder 8">
            <a:extLst>
              <a:ext uri="{FF2B5EF4-FFF2-40B4-BE49-F238E27FC236}">
                <a16:creationId xmlns:a16="http://schemas.microsoft.com/office/drawing/2014/main" id="{69EA1C2D-F128-9F4B-AB3B-85C9B8E21AF2}"/>
              </a:ext>
            </a:extLst>
          </p:cNvPr>
          <p:cNvSpPr>
            <a:spLocks noGrp="1"/>
          </p:cNvSpPr>
          <p:nvPr>
            <p:ph idx="1"/>
          </p:nvPr>
        </p:nvSpPr>
        <p:spPr>
          <a:xfrm>
            <a:off x="6248399" y="3124205"/>
            <a:ext cx="5105400" cy="3052757"/>
          </a:xfrm>
        </p:spPr>
        <p:txBody>
          <a:bodyPr>
            <a:normAutofit/>
          </a:bodyPr>
          <a:lstStyle/>
          <a:p>
            <a:pPr marL="0" indent="0">
              <a:buNone/>
            </a:pPr>
            <a:r>
              <a:rPr lang="en-US" sz="1400" dirty="0"/>
              <a:t>Imagine you have a really big box of LEGO pieces, but instead of sorting them by color or size, you sort them by how similar they are to each other in shape and feel. A </a:t>
            </a:r>
            <a:r>
              <a:rPr lang="en-US" sz="1400" b="1" dirty="0"/>
              <a:t>vector store </a:t>
            </a:r>
            <a:r>
              <a:rPr lang="en-US" sz="1400" dirty="0"/>
              <a:t>is like that: it helps you find things that are similar based on their "meaning." </a:t>
            </a:r>
          </a:p>
          <a:p>
            <a:endParaRPr lang="en-US" sz="1400" dirty="0"/>
          </a:p>
          <a:p>
            <a:pPr marL="0" indent="0">
              <a:buNone/>
            </a:pPr>
            <a:r>
              <a:rPr lang="en-US" sz="1400" dirty="0"/>
              <a:t>When you want to find something, you tell the vector store what you’re looking for, and it finds the pieces (or documents) that are most like what you asked for. It doesn't look for exact matches; instead, it looks for pieces that are close in meaning, like if you said, "Find something that looks like a spaceship." It would find all the LEGO pieces that could be used to build a spaceship, even if they aren’t exactly the same.</a:t>
            </a:r>
          </a:p>
        </p:txBody>
      </p:sp>
      <p:sp>
        <p:nvSpPr>
          <p:cNvPr id="4" name="Footer Placeholder 3">
            <a:extLst>
              <a:ext uri="{FF2B5EF4-FFF2-40B4-BE49-F238E27FC236}">
                <a16:creationId xmlns:a16="http://schemas.microsoft.com/office/drawing/2014/main" id="{12C5DBA1-ED3C-2676-B72C-68AEA7F10A55}"/>
              </a:ext>
            </a:extLst>
          </p:cNvPr>
          <p:cNvSpPr>
            <a:spLocks noGrp="1"/>
          </p:cNvSpPr>
          <p:nvPr>
            <p:ph type="ftr" sz="quarter" idx="11"/>
          </p:nvPr>
        </p:nvSpPr>
        <p:spPr>
          <a:xfrm>
            <a:off x="6248398" y="6356350"/>
            <a:ext cx="3960877" cy="365125"/>
          </a:xfrm>
        </p:spPr>
        <p:txBody>
          <a:bodyPr>
            <a:normAutofit/>
          </a:bodyPr>
          <a:lstStyle/>
          <a:p>
            <a:pPr algn="l">
              <a:lnSpc>
                <a:spcPct val="90000"/>
              </a:lnSpc>
              <a:spcAft>
                <a:spcPts val="600"/>
              </a:spcAft>
            </a:pPr>
            <a:r>
              <a:rPr lang="en-US" sz="900"/>
              <a:t>Copyright © 2024 Accelerated Innovation Group. All rights reserved.</a:t>
            </a:r>
          </a:p>
        </p:txBody>
      </p:sp>
      <p:sp>
        <p:nvSpPr>
          <p:cNvPr id="2" name="Slide Number Placeholder 1">
            <a:extLst>
              <a:ext uri="{FF2B5EF4-FFF2-40B4-BE49-F238E27FC236}">
                <a16:creationId xmlns:a16="http://schemas.microsoft.com/office/drawing/2014/main" id="{C6C1BFA2-5C1D-7A57-B38C-E15D5BE98136}"/>
              </a:ext>
            </a:extLst>
          </p:cNvPr>
          <p:cNvSpPr>
            <a:spLocks noGrp="1"/>
          </p:cNvSpPr>
          <p:nvPr>
            <p:ph type="sldNum" sz="quarter" idx="12"/>
          </p:nvPr>
        </p:nvSpPr>
        <p:spPr>
          <a:xfrm>
            <a:off x="10209276" y="6356350"/>
            <a:ext cx="1144524" cy="365125"/>
          </a:xfrm>
        </p:spPr>
        <p:txBody>
          <a:bodyPr>
            <a:normAutofit/>
          </a:bodyPr>
          <a:lstStyle/>
          <a:p>
            <a:pPr>
              <a:spcAft>
                <a:spcPts val="600"/>
              </a:spcAft>
            </a:pPr>
            <a:fld id="{56E42921-B966-4A62-852C-F7CA714BA7DB}" type="slidenum">
              <a:rPr lang="en-US"/>
              <a:pPr>
                <a:spcAft>
                  <a:spcPts val="600"/>
                </a:spcAft>
              </a:pPr>
              <a:t>3</a:t>
            </a:fld>
            <a:endParaRPr lang="en-US"/>
          </a:p>
        </p:txBody>
      </p:sp>
    </p:spTree>
    <p:extLst>
      <p:ext uri="{BB962C8B-B14F-4D97-AF65-F5344CB8AC3E}">
        <p14:creationId xmlns:p14="http://schemas.microsoft.com/office/powerpoint/2010/main" val="16199320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7A26192A-7825-EA8D-5652-FD288BE2B4FD}"/>
              </a:ext>
            </a:extLst>
          </p:cNvPr>
          <p:cNvSpPr>
            <a:spLocks noGrp="1"/>
          </p:cNvSpPr>
          <p:nvPr>
            <p:ph type="ftr" sz="quarter" idx="11"/>
          </p:nvPr>
        </p:nvSpPr>
        <p:spPr>
          <a:xfrm rot="5400000">
            <a:off x="-1828800" y="2002536"/>
            <a:ext cx="4114800" cy="365125"/>
          </a:xfrm>
        </p:spPr>
        <p:txBody>
          <a:bodyPr>
            <a:normAutofit/>
          </a:bodyPr>
          <a:lstStyle/>
          <a:p>
            <a:pPr algn="l">
              <a:lnSpc>
                <a:spcPct val="90000"/>
              </a:lnSpc>
              <a:spcAft>
                <a:spcPts val="600"/>
              </a:spcAft>
            </a:pPr>
            <a:r>
              <a:rPr lang="en-US" sz="900">
                <a:solidFill>
                  <a:srgbClr val="FFFFFF"/>
                </a:solidFill>
              </a:rPr>
              <a:t>Copyright © 2024 Accelerated Innovation Group. All rights reserved.</a:t>
            </a:r>
          </a:p>
        </p:txBody>
      </p:sp>
      <p:pic>
        <p:nvPicPr>
          <p:cNvPr id="9" name="Picture 8" descr="A diagram of a product&#10;&#10;Description automatically generated">
            <a:extLst>
              <a:ext uri="{FF2B5EF4-FFF2-40B4-BE49-F238E27FC236}">
                <a16:creationId xmlns:a16="http://schemas.microsoft.com/office/drawing/2014/main" id="{39C3237F-25DD-CD4B-6914-C584A2186834}"/>
              </a:ext>
            </a:extLst>
          </p:cNvPr>
          <p:cNvPicPr>
            <a:picLocks noChangeAspect="1"/>
          </p:cNvPicPr>
          <p:nvPr/>
        </p:nvPicPr>
        <p:blipFill>
          <a:blip r:embed="rId2"/>
          <a:stretch>
            <a:fillRect/>
          </a:stretch>
        </p:blipFill>
        <p:spPr>
          <a:xfrm>
            <a:off x="457200" y="1215771"/>
            <a:ext cx="11277600" cy="4426458"/>
          </a:xfrm>
          <a:prstGeom prst="rect">
            <a:avLst/>
          </a:prstGeom>
        </p:spPr>
      </p:pic>
      <p:sp>
        <p:nvSpPr>
          <p:cNvPr id="2" name="Slide Number Placeholder 1">
            <a:extLst>
              <a:ext uri="{FF2B5EF4-FFF2-40B4-BE49-F238E27FC236}">
                <a16:creationId xmlns:a16="http://schemas.microsoft.com/office/drawing/2014/main" id="{0E8C1EF0-8FA0-AD3C-CA5E-EFEC18F3C9E9}"/>
              </a:ext>
            </a:extLst>
          </p:cNvPr>
          <p:cNvSpPr>
            <a:spLocks noGrp="1"/>
          </p:cNvSpPr>
          <p:nvPr>
            <p:ph type="sldNum" sz="quarter" idx="12"/>
          </p:nvPr>
        </p:nvSpPr>
        <p:spPr>
          <a:xfrm>
            <a:off x="11704320" y="6455664"/>
            <a:ext cx="448056" cy="365125"/>
          </a:xfrm>
        </p:spPr>
        <p:txBody>
          <a:bodyPr>
            <a:normAutofit/>
          </a:bodyPr>
          <a:lstStyle/>
          <a:p>
            <a:pPr>
              <a:spcAft>
                <a:spcPts val="600"/>
              </a:spcAft>
            </a:pPr>
            <a:fld id="{56E42921-B966-4A62-852C-F7CA714BA7DB}" type="slidenum">
              <a:rPr lang="en-US" sz="1100">
                <a:solidFill>
                  <a:srgbClr val="FFFFFF"/>
                </a:solidFill>
              </a:rPr>
              <a:pPr>
                <a:spcAft>
                  <a:spcPts val="600"/>
                </a:spcAft>
              </a:pPr>
              <a:t>4</a:t>
            </a:fld>
            <a:endParaRPr lang="en-US" sz="1100">
              <a:solidFill>
                <a:srgbClr val="FFFFFF"/>
              </a:solidFill>
            </a:endParaRPr>
          </a:p>
        </p:txBody>
      </p:sp>
    </p:spTree>
    <p:extLst>
      <p:ext uri="{BB962C8B-B14F-4D97-AF65-F5344CB8AC3E}">
        <p14:creationId xmlns:p14="http://schemas.microsoft.com/office/powerpoint/2010/main" val="32102243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Date Placeholder 1">
            <a:extLst>
              <a:ext uri="{FF2B5EF4-FFF2-40B4-BE49-F238E27FC236}">
                <a16:creationId xmlns:a16="http://schemas.microsoft.com/office/drawing/2014/main" id="{6FC277F7-078A-3A8B-09C1-DBB8DD386537}"/>
              </a:ext>
            </a:extLst>
          </p:cNvPr>
          <p:cNvSpPr>
            <a:spLocks noGrp="1"/>
          </p:cNvSpPr>
          <p:nvPr>
            <p:ph type="dt" sz="half" idx="10"/>
          </p:nvPr>
        </p:nvSpPr>
        <p:spPr>
          <a:xfrm>
            <a:off x="643467" y="6356350"/>
            <a:ext cx="2743200" cy="365125"/>
          </a:xfrm>
        </p:spPr>
        <p:txBody>
          <a:bodyPr>
            <a:normAutofit lnSpcReduction="10000"/>
          </a:bodyPr>
          <a:lstStyle/>
          <a:p>
            <a:endParaRPr lang="en-US"/>
          </a:p>
        </p:txBody>
      </p:sp>
      <p:sp>
        <p:nvSpPr>
          <p:cNvPr id="3" name="Footer Placeholder 2">
            <a:extLst>
              <a:ext uri="{FF2B5EF4-FFF2-40B4-BE49-F238E27FC236}">
                <a16:creationId xmlns:a16="http://schemas.microsoft.com/office/drawing/2014/main" id="{BF7449E2-C758-C845-A081-35FEC524942F}"/>
              </a:ext>
            </a:extLst>
          </p:cNvPr>
          <p:cNvSpPr>
            <a:spLocks noGrp="1"/>
          </p:cNvSpPr>
          <p:nvPr>
            <p:ph type="ftr" sz="quarter" idx="11"/>
          </p:nvPr>
        </p:nvSpPr>
        <p:spPr>
          <a:xfrm>
            <a:off x="4038600" y="6356350"/>
            <a:ext cx="4114800" cy="365125"/>
          </a:xfrm>
        </p:spPr>
        <p:txBody>
          <a:bodyPr>
            <a:normAutofit/>
          </a:bodyPr>
          <a:lstStyle/>
          <a:p>
            <a:pPr>
              <a:lnSpc>
                <a:spcPct val="90000"/>
              </a:lnSpc>
              <a:spcAft>
                <a:spcPts val="600"/>
              </a:spcAft>
            </a:pPr>
            <a:r>
              <a:rPr lang="en-US" sz="900"/>
              <a:t>Copyright © 2024 Accelerated Innovation Group. All rights reserved.</a:t>
            </a:r>
          </a:p>
        </p:txBody>
      </p:sp>
      <p:sp>
        <p:nvSpPr>
          <p:cNvPr id="4" name="Slide Number Placeholder 3">
            <a:extLst>
              <a:ext uri="{FF2B5EF4-FFF2-40B4-BE49-F238E27FC236}">
                <a16:creationId xmlns:a16="http://schemas.microsoft.com/office/drawing/2014/main" id="{614AD586-1E9D-5D8C-75ED-739D8E9E9594}"/>
              </a:ext>
            </a:extLst>
          </p:cNvPr>
          <p:cNvSpPr>
            <a:spLocks noGrp="1"/>
          </p:cNvSpPr>
          <p:nvPr>
            <p:ph type="sldNum" sz="quarter" idx="12"/>
          </p:nvPr>
        </p:nvSpPr>
        <p:spPr>
          <a:xfrm>
            <a:off x="8805333" y="6356350"/>
            <a:ext cx="2743200" cy="365125"/>
          </a:xfrm>
        </p:spPr>
        <p:txBody>
          <a:bodyPr>
            <a:normAutofit/>
          </a:bodyPr>
          <a:lstStyle/>
          <a:p>
            <a:pPr>
              <a:spcAft>
                <a:spcPts val="600"/>
              </a:spcAft>
            </a:pPr>
            <a:fld id="{56E42921-B966-4A62-852C-F7CA714BA7DB}" type="slidenum">
              <a:rPr lang="en-US" smtClean="0"/>
              <a:pPr>
                <a:spcAft>
                  <a:spcPts val="600"/>
                </a:spcAft>
              </a:pPr>
              <a:t>5</a:t>
            </a:fld>
            <a:endParaRPr lang="en-US"/>
          </a:p>
        </p:txBody>
      </p:sp>
      <p:sp>
        <p:nvSpPr>
          <p:cNvPr id="20" name="Isosceles Triangle 19">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9D12B286-61C7-5DE4-143A-35A5B6AA7642}"/>
              </a:ext>
            </a:extLst>
          </p:cNvPr>
          <p:cNvGraphicFramePr>
            <a:graphicFrameLocks noGrp="1"/>
          </p:cNvGraphicFramePr>
          <p:nvPr>
            <p:extLst>
              <p:ext uri="{D42A27DB-BD31-4B8C-83A1-F6EECF244321}">
                <p14:modId xmlns:p14="http://schemas.microsoft.com/office/powerpoint/2010/main" val="1335795685"/>
              </p:ext>
            </p:extLst>
          </p:nvPr>
        </p:nvGraphicFramePr>
        <p:xfrm>
          <a:off x="643467" y="1185241"/>
          <a:ext cx="10905067" cy="5039021"/>
        </p:xfrm>
        <a:graphic>
          <a:graphicData uri="http://schemas.openxmlformats.org/drawingml/2006/table">
            <a:tbl>
              <a:tblPr firstRow="1" bandRow="1">
                <a:tableStyleId>{5C22544A-7EE6-4342-B048-85BDC9FD1C3A}</a:tableStyleId>
              </a:tblPr>
              <a:tblGrid>
                <a:gridCol w="3576156">
                  <a:extLst>
                    <a:ext uri="{9D8B030D-6E8A-4147-A177-3AD203B41FA5}">
                      <a16:colId xmlns:a16="http://schemas.microsoft.com/office/drawing/2014/main" val="198428991"/>
                    </a:ext>
                  </a:extLst>
                </a:gridCol>
                <a:gridCol w="3633433">
                  <a:extLst>
                    <a:ext uri="{9D8B030D-6E8A-4147-A177-3AD203B41FA5}">
                      <a16:colId xmlns:a16="http://schemas.microsoft.com/office/drawing/2014/main" val="2338347465"/>
                    </a:ext>
                  </a:extLst>
                </a:gridCol>
                <a:gridCol w="3695478">
                  <a:extLst>
                    <a:ext uri="{9D8B030D-6E8A-4147-A177-3AD203B41FA5}">
                      <a16:colId xmlns:a16="http://schemas.microsoft.com/office/drawing/2014/main" val="1745654732"/>
                    </a:ext>
                  </a:extLst>
                </a:gridCol>
              </a:tblGrid>
              <a:tr h="380958">
                <a:tc>
                  <a:txBody>
                    <a:bodyPr/>
                    <a:lstStyle/>
                    <a:p>
                      <a:pPr algn="l" fontAlgn="b"/>
                      <a:r>
                        <a:rPr lang="en-US" sz="2200" b="0" i="0" u="none" strike="noStrike">
                          <a:solidFill>
                            <a:schemeClr val="bg1"/>
                          </a:solidFill>
                          <a:effectLst/>
                          <a:latin typeface="+mn-lt"/>
                        </a:rPr>
                        <a:t>Aspect</a:t>
                      </a:r>
                    </a:p>
                  </a:txBody>
                  <a:tcPr marL="10341" marR="10341" marT="10341" marB="0" anchor="b"/>
                </a:tc>
                <a:tc>
                  <a:txBody>
                    <a:bodyPr/>
                    <a:lstStyle/>
                    <a:p>
                      <a:pPr algn="l" fontAlgn="b"/>
                      <a:r>
                        <a:rPr lang="en-US" sz="2200" b="0" i="0" u="none" strike="noStrike">
                          <a:solidFill>
                            <a:schemeClr val="bg1"/>
                          </a:solidFill>
                          <a:effectLst/>
                          <a:latin typeface="+mn-lt"/>
                        </a:rPr>
                        <a:t>Vector Store</a:t>
                      </a:r>
                    </a:p>
                  </a:txBody>
                  <a:tcPr marL="10341" marR="10341" marT="10341" marB="0" anchor="b"/>
                </a:tc>
                <a:tc>
                  <a:txBody>
                    <a:bodyPr/>
                    <a:lstStyle/>
                    <a:p>
                      <a:pPr algn="l" fontAlgn="b"/>
                      <a:r>
                        <a:rPr lang="en-US" sz="2200" b="0" i="0" u="none" strike="noStrike">
                          <a:solidFill>
                            <a:schemeClr val="bg1"/>
                          </a:solidFill>
                          <a:effectLst/>
                          <a:latin typeface="+mn-lt"/>
                        </a:rPr>
                        <a:t>SQL Database</a:t>
                      </a:r>
                    </a:p>
                  </a:txBody>
                  <a:tcPr marL="10341" marR="10341" marT="10341" marB="0" anchor="b"/>
                </a:tc>
                <a:extLst>
                  <a:ext uri="{0D108BD9-81ED-4DB2-BD59-A6C34878D82A}">
                    <a16:rowId xmlns:a16="http://schemas.microsoft.com/office/drawing/2014/main" val="931056475"/>
                  </a:ext>
                </a:extLst>
              </a:tr>
              <a:tr h="281685">
                <a:tc>
                  <a:txBody>
                    <a:bodyPr/>
                    <a:lstStyle/>
                    <a:p>
                      <a:pPr algn="l" fontAlgn="b"/>
                      <a:r>
                        <a:rPr lang="en-US" sz="1500" b="0" i="0" u="none" strike="noStrike">
                          <a:solidFill>
                            <a:srgbClr val="000000"/>
                          </a:solidFill>
                          <a:effectLst/>
                          <a:latin typeface="+mn-lt"/>
                        </a:rPr>
                        <a:t>Data Representation</a:t>
                      </a:r>
                    </a:p>
                  </a:txBody>
                  <a:tcPr marL="10341" marR="10341" marT="10341" marB="0" anchor="b"/>
                </a:tc>
                <a:tc>
                  <a:txBody>
                    <a:bodyPr/>
                    <a:lstStyle/>
                    <a:p>
                      <a:pPr algn="l" fontAlgn="b"/>
                      <a:r>
                        <a:rPr lang="en-US" sz="1500" b="0" i="0" u="none" strike="noStrike">
                          <a:solidFill>
                            <a:srgbClr val="000000"/>
                          </a:solidFill>
                          <a:effectLst/>
                          <a:latin typeface="+mn-lt"/>
                        </a:rPr>
                        <a:t>Embeddings - high-dimensional vectors</a:t>
                      </a:r>
                    </a:p>
                  </a:txBody>
                  <a:tcPr marL="10341" marR="10341" marT="10341" marB="0" anchor="b"/>
                </a:tc>
                <a:tc>
                  <a:txBody>
                    <a:bodyPr/>
                    <a:lstStyle/>
                    <a:p>
                      <a:pPr algn="l" fontAlgn="b"/>
                      <a:r>
                        <a:rPr lang="en-US" sz="1500" b="0" i="0" u="none" strike="noStrike">
                          <a:solidFill>
                            <a:srgbClr val="000000"/>
                          </a:solidFill>
                          <a:effectLst/>
                          <a:latin typeface="+mn-lt"/>
                        </a:rPr>
                        <a:t>Tabular form with rows and columns</a:t>
                      </a:r>
                    </a:p>
                  </a:txBody>
                  <a:tcPr marL="10341" marR="10341" marT="10341" marB="0" anchor="b"/>
                </a:tc>
                <a:extLst>
                  <a:ext uri="{0D108BD9-81ED-4DB2-BD59-A6C34878D82A}">
                    <a16:rowId xmlns:a16="http://schemas.microsoft.com/office/drawing/2014/main" val="2634042602"/>
                  </a:ext>
                </a:extLst>
              </a:tr>
              <a:tr h="513321">
                <a:tc>
                  <a:txBody>
                    <a:bodyPr/>
                    <a:lstStyle/>
                    <a:p>
                      <a:pPr algn="l" fontAlgn="b"/>
                      <a:r>
                        <a:rPr lang="en-US" sz="1500" b="0" i="0" u="none" strike="noStrike">
                          <a:solidFill>
                            <a:srgbClr val="000000"/>
                          </a:solidFill>
                          <a:effectLst/>
                          <a:latin typeface="+mn-lt"/>
                        </a:rPr>
                        <a:t>Query Type</a:t>
                      </a:r>
                    </a:p>
                  </a:txBody>
                  <a:tcPr marL="10341" marR="10341" marT="10341" marB="0" anchor="b"/>
                </a:tc>
                <a:tc>
                  <a:txBody>
                    <a:bodyPr/>
                    <a:lstStyle/>
                    <a:p>
                      <a:pPr algn="l" fontAlgn="b"/>
                      <a:r>
                        <a:rPr lang="en-US" sz="1500" b="0" i="0" u="none" strike="noStrike">
                          <a:solidFill>
                            <a:srgbClr val="000000"/>
                          </a:solidFill>
                          <a:effectLst/>
                          <a:latin typeface="+mn-lt"/>
                        </a:rPr>
                        <a:t>Similarity-based queries (e.g., cosine similarity, MMR)</a:t>
                      </a:r>
                    </a:p>
                  </a:txBody>
                  <a:tcPr marL="10341" marR="10341" marT="10341" marB="0" anchor="b"/>
                </a:tc>
                <a:tc>
                  <a:txBody>
                    <a:bodyPr/>
                    <a:lstStyle/>
                    <a:p>
                      <a:pPr algn="l" fontAlgn="b"/>
                      <a:r>
                        <a:rPr lang="en-US" sz="1500" b="0" i="0" u="none" strike="noStrike">
                          <a:solidFill>
                            <a:srgbClr val="000000"/>
                          </a:solidFill>
                          <a:effectLst/>
                          <a:latin typeface="+mn-lt"/>
                        </a:rPr>
                        <a:t>SQL queries (e.g., exact matches, conditions)</a:t>
                      </a:r>
                    </a:p>
                  </a:txBody>
                  <a:tcPr marL="10341" marR="10341" marT="10341" marB="0" anchor="b"/>
                </a:tc>
                <a:extLst>
                  <a:ext uri="{0D108BD9-81ED-4DB2-BD59-A6C34878D82A}">
                    <a16:rowId xmlns:a16="http://schemas.microsoft.com/office/drawing/2014/main" val="2644061735"/>
                  </a:ext>
                </a:extLst>
              </a:tr>
              <a:tr h="513321">
                <a:tc>
                  <a:txBody>
                    <a:bodyPr/>
                    <a:lstStyle/>
                    <a:p>
                      <a:pPr algn="l" fontAlgn="b"/>
                      <a:r>
                        <a:rPr lang="en-US" sz="1500" b="0" i="0" u="none" strike="noStrike">
                          <a:solidFill>
                            <a:srgbClr val="000000"/>
                          </a:solidFill>
                          <a:effectLst/>
                          <a:latin typeface="+mn-lt"/>
                        </a:rPr>
                        <a:t>Use Case</a:t>
                      </a:r>
                    </a:p>
                  </a:txBody>
                  <a:tcPr marL="10341" marR="10341" marT="10341" marB="0" anchor="b"/>
                </a:tc>
                <a:tc>
                  <a:txBody>
                    <a:bodyPr/>
                    <a:lstStyle/>
                    <a:p>
                      <a:pPr algn="l" fontAlgn="b"/>
                      <a:r>
                        <a:rPr lang="en-US" sz="1500" b="0" i="0" u="none" strike="noStrike">
                          <a:solidFill>
                            <a:srgbClr val="000000"/>
                          </a:solidFill>
                          <a:effectLst/>
                          <a:latin typeface="+mn-lt"/>
                        </a:rPr>
                        <a:t>Unstructured data, NLP applications, semantic search</a:t>
                      </a:r>
                    </a:p>
                  </a:txBody>
                  <a:tcPr marL="10341" marR="10341" marT="10341" marB="0" anchor="b"/>
                </a:tc>
                <a:tc>
                  <a:txBody>
                    <a:bodyPr/>
                    <a:lstStyle/>
                    <a:p>
                      <a:pPr algn="l" fontAlgn="b"/>
                      <a:r>
                        <a:rPr lang="en-US" sz="1500" b="0" i="0" u="none" strike="noStrike">
                          <a:solidFill>
                            <a:srgbClr val="000000"/>
                          </a:solidFill>
                          <a:effectLst/>
                          <a:latin typeface="+mn-lt"/>
                        </a:rPr>
                        <a:t>Structured data, transactional systems, reporting</a:t>
                      </a:r>
                    </a:p>
                  </a:txBody>
                  <a:tcPr marL="10341" marR="10341" marT="10341" marB="0" anchor="b"/>
                </a:tc>
                <a:extLst>
                  <a:ext uri="{0D108BD9-81ED-4DB2-BD59-A6C34878D82A}">
                    <a16:rowId xmlns:a16="http://schemas.microsoft.com/office/drawing/2014/main" val="665548941"/>
                  </a:ext>
                </a:extLst>
              </a:tr>
              <a:tr h="513321">
                <a:tc>
                  <a:txBody>
                    <a:bodyPr/>
                    <a:lstStyle/>
                    <a:p>
                      <a:pPr algn="l" fontAlgn="b"/>
                      <a:r>
                        <a:rPr lang="en-US" sz="1500" b="0" i="0" u="none" strike="noStrike">
                          <a:solidFill>
                            <a:srgbClr val="000000"/>
                          </a:solidFill>
                          <a:effectLst/>
                          <a:latin typeface="+mn-lt"/>
                        </a:rPr>
                        <a:t>Indexing and Retrieval Mechanism</a:t>
                      </a:r>
                    </a:p>
                  </a:txBody>
                  <a:tcPr marL="10341" marR="10341" marT="10341" marB="0" anchor="b"/>
                </a:tc>
                <a:tc>
                  <a:txBody>
                    <a:bodyPr/>
                    <a:lstStyle/>
                    <a:p>
                      <a:pPr algn="l" fontAlgn="b"/>
                      <a:r>
                        <a:rPr lang="en-US" sz="1500" b="0" i="0" u="none" strike="noStrike">
                          <a:solidFill>
                            <a:srgbClr val="000000"/>
                          </a:solidFill>
                          <a:effectLst/>
                          <a:latin typeface="+mn-lt"/>
                        </a:rPr>
                        <a:t>Vector indexes like FAISS, Chroma, distance metrics (e.g., cosine similarity)</a:t>
                      </a:r>
                    </a:p>
                  </a:txBody>
                  <a:tcPr marL="10341" marR="10341" marT="10341" marB="0" anchor="b"/>
                </a:tc>
                <a:tc>
                  <a:txBody>
                    <a:bodyPr/>
                    <a:lstStyle/>
                    <a:p>
                      <a:pPr algn="l" fontAlgn="b"/>
                      <a:r>
                        <a:rPr lang="en-US" sz="1500" b="0" i="0" u="none" strike="noStrike">
                          <a:solidFill>
                            <a:srgbClr val="000000"/>
                          </a:solidFill>
                          <a:effectLst/>
                          <a:latin typeface="+mn-lt"/>
                        </a:rPr>
                        <a:t>B-trees or hash indexes, exact value or range-based retrieval</a:t>
                      </a:r>
                    </a:p>
                  </a:txBody>
                  <a:tcPr marL="10341" marR="10341" marT="10341" marB="0" anchor="b"/>
                </a:tc>
                <a:extLst>
                  <a:ext uri="{0D108BD9-81ED-4DB2-BD59-A6C34878D82A}">
                    <a16:rowId xmlns:a16="http://schemas.microsoft.com/office/drawing/2014/main" val="3515319301"/>
                  </a:ext>
                </a:extLst>
              </a:tr>
              <a:tr h="513321">
                <a:tc>
                  <a:txBody>
                    <a:bodyPr/>
                    <a:lstStyle/>
                    <a:p>
                      <a:pPr algn="l" fontAlgn="b"/>
                      <a:r>
                        <a:rPr lang="en-US" sz="1500" b="0" i="0" u="none" strike="noStrike">
                          <a:solidFill>
                            <a:srgbClr val="000000"/>
                          </a:solidFill>
                          <a:effectLst/>
                          <a:latin typeface="+mn-lt"/>
                        </a:rPr>
                        <a:t>Scalability</a:t>
                      </a:r>
                    </a:p>
                  </a:txBody>
                  <a:tcPr marL="10341" marR="10341" marT="10341" marB="0" anchor="b"/>
                </a:tc>
                <a:tc>
                  <a:txBody>
                    <a:bodyPr/>
                    <a:lstStyle/>
                    <a:p>
                      <a:pPr algn="l" fontAlgn="b"/>
                      <a:r>
                        <a:rPr lang="en-US" sz="1500" b="0" i="0" u="none" strike="noStrike">
                          <a:solidFill>
                            <a:srgbClr val="000000"/>
                          </a:solidFill>
                          <a:effectLst/>
                          <a:latin typeface="+mn-lt"/>
                        </a:rPr>
                        <a:t>Handles large high-dimensional vectors, may require sharding</a:t>
                      </a:r>
                    </a:p>
                  </a:txBody>
                  <a:tcPr marL="10341" marR="10341" marT="10341" marB="0" anchor="b"/>
                </a:tc>
                <a:tc>
                  <a:txBody>
                    <a:bodyPr/>
                    <a:lstStyle/>
                    <a:p>
                      <a:pPr algn="l" fontAlgn="b"/>
                      <a:r>
                        <a:rPr lang="en-US" sz="1500" b="0" i="0" u="none" strike="noStrike">
                          <a:solidFill>
                            <a:srgbClr val="000000"/>
                          </a:solidFill>
                          <a:effectLst/>
                          <a:latin typeface="+mn-lt"/>
                        </a:rPr>
                        <a:t>Well-established techniques for horizontal and vertical scaling</a:t>
                      </a:r>
                    </a:p>
                  </a:txBody>
                  <a:tcPr marL="10341" marR="10341" marT="10341" marB="0" anchor="b"/>
                </a:tc>
                <a:extLst>
                  <a:ext uri="{0D108BD9-81ED-4DB2-BD59-A6C34878D82A}">
                    <a16:rowId xmlns:a16="http://schemas.microsoft.com/office/drawing/2014/main" val="1486128030"/>
                  </a:ext>
                </a:extLst>
              </a:tr>
              <a:tr h="513321">
                <a:tc>
                  <a:txBody>
                    <a:bodyPr/>
                    <a:lstStyle/>
                    <a:p>
                      <a:pPr algn="l" fontAlgn="b"/>
                      <a:r>
                        <a:rPr lang="en-US" sz="1500" b="0" i="0" u="none" strike="noStrike">
                          <a:solidFill>
                            <a:srgbClr val="000000"/>
                          </a:solidFill>
                          <a:effectLst/>
                          <a:latin typeface="+mn-lt"/>
                        </a:rPr>
                        <a:t>Complexity</a:t>
                      </a:r>
                    </a:p>
                  </a:txBody>
                  <a:tcPr marL="10341" marR="10341" marT="10341" marB="0" anchor="b"/>
                </a:tc>
                <a:tc>
                  <a:txBody>
                    <a:bodyPr/>
                    <a:lstStyle/>
                    <a:p>
                      <a:pPr algn="l" fontAlgn="b"/>
                      <a:r>
                        <a:rPr lang="en-US" sz="1500" b="0" i="0" u="none" strike="noStrike">
                          <a:solidFill>
                            <a:srgbClr val="000000"/>
                          </a:solidFill>
                          <a:effectLst/>
                          <a:latin typeface="+mn-lt"/>
                        </a:rPr>
                        <a:t>Requires embedding model; retrieval based on approximate nearest neighbors</a:t>
                      </a:r>
                    </a:p>
                  </a:txBody>
                  <a:tcPr marL="10341" marR="10341" marT="10341" marB="0" anchor="b"/>
                </a:tc>
                <a:tc>
                  <a:txBody>
                    <a:bodyPr/>
                    <a:lstStyle/>
                    <a:p>
                      <a:pPr algn="l" fontAlgn="b"/>
                      <a:r>
                        <a:rPr lang="en-US" sz="1500" b="0" i="0" u="none" strike="noStrike">
                          <a:solidFill>
                            <a:srgbClr val="000000"/>
                          </a:solidFill>
                          <a:effectLst/>
                          <a:latin typeface="+mn-lt"/>
                        </a:rPr>
                        <a:t>Easier setup; deterministic and precise retrieval</a:t>
                      </a:r>
                    </a:p>
                  </a:txBody>
                  <a:tcPr marL="10341" marR="10341" marT="10341" marB="0" anchor="b"/>
                </a:tc>
                <a:extLst>
                  <a:ext uri="{0D108BD9-81ED-4DB2-BD59-A6C34878D82A}">
                    <a16:rowId xmlns:a16="http://schemas.microsoft.com/office/drawing/2014/main" val="3302783164"/>
                  </a:ext>
                </a:extLst>
              </a:tr>
              <a:tr h="744956">
                <a:tc>
                  <a:txBody>
                    <a:bodyPr/>
                    <a:lstStyle/>
                    <a:p>
                      <a:pPr algn="l" fontAlgn="b"/>
                      <a:r>
                        <a:rPr lang="en-US" sz="1500" b="0" i="0" u="none" strike="noStrike">
                          <a:solidFill>
                            <a:srgbClr val="000000"/>
                          </a:solidFill>
                          <a:effectLst/>
                          <a:latin typeface="+mn-lt"/>
                        </a:rPr>
                        <a:t>Flexibility</a:t>
                      </a:r>
                    </a:p>
                  </a:txBody>
                  <a:tcPr marL="10341" marR="10341" marT="10341" marB="0" anchor="b"/>
                </a:tc>
                <a:tc>
                  <a:txBody>
                    <a:bodyPr/>
                    <a:lstStyle/>
                    <a:p>
                      <a:pPr algn="l" fontAlgn="b"/>
                      <a:r>
                        <a:rPr lang="en-US" sz="1500" b="0" i="0" u="none" strike="noStrike">
                          <a:solidFill>
                            <a:srgbClr val="000000"/>
                          </a:solidFill>
                          <a:effectLst/>
                          <a:latin typeface="+mn-lt"/>
                        </a:rPr>
                        <a:t>Flexible for unstructured and semi-structured data, generalization in searches</a:t>
                      </a:r>
                    </a:p>
                  </a:txBody>
                  <a:tcPr marL="10341" marR="10341" marT="10341" marB="0" anchor="b"/>
                </a:tc>
                <a:tc>
                  <a:txBody>
                    <a:bodyPr/>
                    <a:lstStyle/>
                    <a:p>
                      <a:pPr algn="l" fontAlgn="b"/>
                      <a:r>
                        <a:rPr lang="en-US" sz="1500" b="0" i="0" u="none" strike="noStrike">
                          <a:solidFill>
                            <a:srgbClr val="000000"/>
                          </a:solidFill>
                          <a:effectLst/>
                          <a:latin typeface="+mn-lt"/>
                        </a:rPr>
                        <a:t>Limited to structured data; requires schema changes for new data types</a:t>
                      </a:r>
                    </a:p>
                  </a:txBody>
                  <a:tcPr marL="10341" marR="10341" marT="10341" marB="0" anchor="b"/>
                </a:tc>
                <a:extLst>
                  <a:ext uri="{0D108BD9-81ED-4DB2-BD59-A6C34878D82A}">
                    <a16:rowId xmlns:a16="http://schemas.microsoft.com/office/drawing/2014/main" val="354990496"/>
                  </a:ext>
                </a:extLst>
              </a:tr>
              <a:tr h="513321">
                <a:tc>
                  <a:txBody>
                    <a:bodyPr/>
                    <a:lstStyle/>
                    <a:p>
                      <a:pPr algn="l" fontAlgn="b"/>
                      <a:r>
                        <a:rPr lang="en-US" sz="1500" b="0" i="0" u="none" strike="noStrike">
                          <a:solidFill>
                            <a:srgbClr val="000000"/>
                          </a:solidFill>
                          <a:effectLst/>
                          <a:latin typeface="+mn-lt"/>
                        </a:rPr>
                        <a:t>Example Queries</a:t>
                      </a:r>
                    </a:p>
                  </a:txBody>
                  <a:tcPr marL="10341" marR="10341" marT="10341" marB="0" anchor="b"/>
                </a:tc>
                <a:tc>
                  <a:txBody>
                    <a:bodyPr/>
                    <a:lstStyle/>
                    <a:p>
                      <a:pPr algn="l" fontAlgn="b"/>
                      <a:r>
                        <a:rPr lang="en-US" sz="1500" b="0" i="0" u="none" strike="noStrike">
                          <a:solidFill>
                            <a:srgbClr val="000000"/>
                          </a:solidFill>
                          <a:effectLst/>
                          <a:latin typeface="+mn-lt"/>
                        </a:rPr>
                        <a:t>Find articles similar to a text snippet (based on embeddings)</a:t>
                      </a:r>
                    </a:p>
                  </a:txBody>
                  <a:tcPr marL="10341" marR="10341" marT="10341" marB="0" anchor="b"/>
                </a:tc>
                <a:tc>
                  <a:txBody>
                    <a:bodyPr/>
                    <a:lstStyle/>
                    <a:p>
                      <a:pPr algn="l" fontAlgn="b"/>
                      <a:r>
                        <a:rPr lang="en-US" sz="1500" b="0" i="0" u="none" strike="noStrike">
                          <a:solidFill>
                            <a:srgbClr val="000000"/>
                          </a:solidFill>
                          <a:effectLst/>
                          <a:latin typeface="+mn-lt"/>
                        </a:rPr>
                        <a:t>SELECT * FROM articles WHERE category = 'Technology';</a:t>
                      </a:r>
                    </a:p>
                  </a:txBody>
                  <a:tcPr marL="10341" marR="10341" marT="10341" marB="0" anchor="b"/>
                </a:tc>
                <a:extLst>
                  <a:ext uri="{0D108BD9-81ED-4DB2-BD59-A6C34878D82A}">
                    <a16:rowId xmlns:a16="http://schemas.microsoft.com/office/drawing/2014/main" val="3754655957"/>
                  </a:ext>
                </a:extLst>
              </a:tr>
            </a:tbl>
          </a:graphicData>
        </a:graphic>
      </p:graphicFrame>
    </p:spTree>
    <p:extLst>
      <p:ext uri="{BB962C8B-B14F-4D97-AF65-F5344CB8AC3E}">
        <p14:creationId xmlns:p14="http://schemas.microsoft.com/office/powerpoint/2010/main" val="3273456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Types of Retrieval Techniques</a:t>
            </a:r>
          </a:p>
        </p:txBody>
      </p:sp>
      <p:graphicFrame>
        <p:nvGraphicFramePr>
          <p:cNvPr id="5" name="Content Placeholder 2">
            <a:extLst>
              <a:ext uri="{FF2B5EF4-FFF2-40B4-BE49-F238E27FC236}">
                <a16:creationId xmlns:a16="http://schemas.microsoft.com/office/drawing/2014/main" id="{5A21523B-E79D-2A2C-EFEF-28966DE22455}"/>
              </a:ext>
            </a:extLst>
          </p:cNvPr>
          <p:cNvGraphicFramePr>
            <a:graphicFrameLocks noGrp="1"/>
          </p:cNvGraphicFramePr>
          <p:nvPr>
            <p:ph idx="1"/>
            <p:extLst>
              <p:ext uri="{D42A27DB-BD31-4B8C-83A1-F6EECF244321}">
                <p14:modId xmlns:p14="http://schemas.microsoft.com/office/powerpoint/2010/main" val="2148847976"/>
              </p:ext>
            </p:extLst>
          </p:nvPr>
        </p:nvGraphicFramePr>
        <p:xfrm>
          <a:off x="445939" y="1177366"/>
          <a:ext cx="11288861" cy="4999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LangChain Vector Store Retriever</a:t>
            </a:r>
          </a:p>
        </p:txBody>
      </p:sp>
      <p:graphicFrame>
        <p:nvGraphicFramePr>
          <p:cNvPr id="5" name="Content Placeholder 2">
            <a:extLst>
              <a:ext uri="{FF2B5EF4-FFF2-40B4-BE49-F238E27FC236}">
                <a16:creationId xmlns:a16="http://schemas.microsoft.com/office/drawing/2014/main" id="{A7A968A1-5DD2-9D42-BCE4-B5B8A3248B4C}"/>
              </a:ext>
            </a:extLst>
          </p:cNvPr>
          <p:cNvGraphicFramePr>
            <a:graphicFrameLocks noGrp="1"/>
          </p:cNvGraphicFramePr>
          <p:nvPr>
            <p:ph idx="1"/>
          </p:nvPr>
        </p:nvGraphicFramePr>
        <p:xfrm>
          <a:off x="445939" y="1177366"/>
          <a:ext cx="11288861" cy="49995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938E4-1A5E-5F57-7744-81A9E7BA0CD8}"/>
              </a:ext>
            </a:extLst>
          </p:cNvPr>
          <p:cNvSpPr>
            <a:spLocks noGrp="1"/>
          </p:cNvSpPr>
          <p:nvPr>
            <p:ph type="title"/>
          </p:nvPr>
        </p:nvSpPr>
        <p:spPr/>
        <p:txBody>
          <a:bodyPr/>
          <a:lstStyle/>
          <a:p>
            <a:r>
              <a:rPr lang="en-US" dirty="0"/>
              <a:t>Similarity Search vs. MMR Search</a:t>
            </a:r>
          </a:p>
        </p:txBody>
      </p:sp>
      <p:sp>
        <p:nvSpPr>
          <p:cNvPr id="8" name="Content Placeholder 7">
            <a:extLst>
              <a:ext uri="{FF2B5EF4-FFF2-40B4-BE49-F238E27FC236}">
                <a16:creationId xmlns:a16="http://schemas.microsoft.com/office/drawing/2014/main" id="{C6E48384-4C89-80E9-9138-092A357F44FE}"/>
              </a:ext>
            </a:extLst>
          </p:cNvPr>
          <p:cNvSpPr>
            <a:spLocks noGrp="1"/>
          </p:cNvSpPr>
          <p:nvPr>
            <p:ph idx="1"/>
          </p:nvPr>
        </p:nvSpPr>
        <p:spPr>
          <a:xfrm>
            <a:off x="319815" y="1273407"/>
            <a:ext cx="6144047" cy="741082"/>
          </a:xfrm>
        </p:spPr>
        <p:txBody>
          <a:bodyPr>
            <a:normAutofit/>
          </a:bodyPr>
          <a:lstStyle/>
          <a:p>
            <a:pPr marL="0" indent="0">
              <a:buNone/>
            </a:pPr>
            <a:r>
              <a:rPr lang="en-US" sz="1800" dirty="0"/>
              <a:t>Similarity search finds things that are </a:t>
            </a:r>
            <a:r>
              <a:rPr lang="en-US" sz="1800" b="1" dirty="0"/>
              <a:t>all very similar</a:t>
            </a:r>
            <a:r>
              <a:rPr lang="en-US" sz="1800" dirty="0"/>
              <a:t>.</a:t>
            </a:r>
          </a:p>
          <a:p>
            <a:pPr marL="0" indent="0">
              <a:buNone/>
            </a:pPr>
            <a:endParaRPr lang="en-US" dirty="0"/>
          </a:p>
        </p:txBody>
      </p:sp>
      <p:sp>
        <p:nvSpPr>
          <p:cNvPr id="4" name="Date Placeholder 3">
            <a:extLst>
              <a:ext uri="{FF2B5EF4-FFF2-40B4-BE49-F238E27FC236}">
                <a16:creationId xmlns:a16="http://schemas.microsoft.com/office/drawing/2014/main" id="{8E8B4D20-8692-DB56-C0AB-86596A813F9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F473A4B-F652-A270-1F96-6BC3D3872468}"/>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A3843FBB-E822-EA10-6269-DF2453CFBC9E}"/>
              </a:ext>
            </a:extLst>
          </p:cNvPr>
          <p:cNvSpPr>
            <a:spLocks noGrp="1"/>
          </p:cNvSpPr>
          <p:nvPr>
            <p:ph type="sldNum" sz="quarter" idx="12"/>
          </p:nvPr>
        </p:nvSpPr>
        <p:spPr/>
        <p:txBody>
          <a:bodyPr/>
          <a:lstStyle/>
          <a:p>
            <a:fld id="{56E42921-B966-4A62-852C-F7CA714BA7DB}" type="slidenum">
              <a:rPr lang="en-US" smtClean="0"/>
              <a:t>8</a:t>
            </a:fld>
            <a:endParaRPr lang="en-US"/>
          </a:p>
        </p:txBody>
      </p:sp>
      <p:sp>
        <p:nvSpPr>
          <p:cNvPr id="10" name="Content Placeholder 9">
            <a:extLst>
              <a:ext uri="{FF2B5EF4-FFF2-40B4-BE49-F238E27FC236}">
                <a16:creationId xmlns:a16="http://schemas.microsoft.com/office/drawing/2014/main" id="{B1711D55-57E6-0D71-5B4C-59D96F27C2C5}"/>
              </a:ext>
            </a:extLst>
          </p:cNvPr>
          <p:cNvSpPr>
            <a:spLocks noGrp="1"/>
          </p:cNvSpPr>
          <p:nvPr>
            <p:ph sz="quarter" idx="4294967295"/>
          </p:nvPr>
        </p:nvSpPr>
        <p:spPr>
          <a:xfrm>
            <a:off x="6463862" y="1273407"/>
            <a:ext cx="5183187" cy="1231790"/>
          </a:xfrm>
        </p:spPr>
        <p:txBody>
          <a:bodyPr>
            <a:noAutofit/>
          </a:bodyPr>
          <a:lstStyle/>
          <a:p>
            <a:pPr marL="0" indent="0">
              <a:buNone/>
            </a:pPr>
            <a:r>
              <a:rPr lang="en-US" sz="1800" dirty="0"/>
              <a:t>MMR search finds things that are </a:t>
            </a:r>
            <a:r>
              <a:rPr lang="en-US" sz="1800" b="1" dirty="0"/>
              <a:t>similar</a:t>
            </a:r>
            <a:r>
              <a:rPr lang="en-US" sz="1800" dirty="0"/>
              <a:t> but also makes sure they are </a:t>
            </a:r>
            <a:r>
              <a:rPr lang="en-US" sz="1800" b="1" dirty="0"/>
              <a:t>different enough from each other</a:t>
            </a:r>
            <a:r>
              <a:rPr lang="en-US" sz="1800" dirty="0"/>
              <a:t> to keep it interesting.</a:t>
            </a:r>
          </a:p>
        </p:txBody>
      </p:sp>
      <p:sp>
        <p:nvSpPr>
          <p:cNvPr id="12" name="TextBox 11">
            <a:extLst>
              <a:ext uri="{FF2B5EF4-FFF2-40B4-BE49-F238E27FC236}">
                <a16:creationId xmlns:a16="http://schemas.microsoft.com/office/drawing/2014/main" id="{23B552CB-2A2D-7386-68E9-986BF3113FAC}"/>
              </a:ext>
            </a:extLst>
          </p:cNvPr>
          <p:cNvSpPr txBox="1"/>
          <p:nvPr/>
        </p:nvSpPr>
        <p:spPr>
          <a:xfrm>
            <a:off x="319815" y="2642448"/>
            <a:ext cx="5650061" cy="2308324"/>
          </a:xfrm>
          <a:prstGeom prst="rect">
            <a:avLst/>
          </a:prstGeom>
          <a:noFill/>
        </p:spPr>
        <p:txBody>
          <a:bodyPr wrap="square" rtlCol="0">
            <a:spAutoFit/>
          </a:bodyPr>
          <a:lstStyle/>
          <a:p>
            <a:r>
              <a:rPr lang="en-US" sz="1800" dirty="0"/>
              <a:t>In a </a:t>
            </a:r>
            <a:r>
              <a:rPr lang="en-US" sz="1800" b="1" dirty="0"/>
              <a:t>similarity search</a:t>
            </a:r>
            <a:r>
              <a:rPr lang="en-US" sz="1800" dirty="0"/>
              <a:t>, you look for snacks that are the most like your favorite snack. Let’s say your favorite is a chocolate chip cookie. You’d pick out all the things that are closest to it: maybe other types of cookies, or sweet snacks like brownies. You only care about how close they are to the cookie.</a:t>
            </a:r>
          </a:p>
          <a:p>
            <a:endParaRPr lang="en-US" dirty="0"/>
          </a:p>
        </p:txBody>
      </p:sp>
      <p:sp>
        <p:nvSpPr>
          <p:cNvPr id="13" name="TextBox 12">
            <a:extLst>
              <a:ext uri="{FF2B5EF4-FFF2-40B4-BE49-F238E27FC236}">
                <a16:creationId xmlns:a16="http://schemas.microsoft.com/office/drawing/2014/main" id="{D5B3FA30-0A12-AAF8-3FFA-FEB7732F4AF7}"/>
              </a:ext>
            </a:extLst>
          </p:cNvPr>
          <p:cNvSpPr txBox="1"/>
          <p:nvPr/>
        </p:nvSpPr>
        <p:spPr>
          <a:xfrm>
            <a:off x="6463861" y="2615757"/>
            <a:ext cx="4990201" cy="3139321"/>
          </a:xfrm>
          <a:prstGeom prst="rect">
            <a:avLst/>
          </a:prstGeom>
          <a:noFill/>
        </p:spPr>
        <p:txBody>
          <a:bodyPr wrap="square" rtlCol="0">
            <a:spAutoFit/>
          </a:bodyPr>
          <a:lstStyle/>
          <a:p>
            <a:r>
              <a:rPr lang="en-US" dirty="0"/>
              <a:t>In an </a:t>
            </a:r>
            <a:r>
              <a:rPr lang="en-US" b="1" dirty="0"/>
              <a:t>MMR search</a:t>
            </a:r>
            <a:r>
              <a:rPr lang="en-US" dirty="0"/>
              <a:t>, you want to find snacks that are </a:t>
            </a:r>
            <a:r>
              <a:rPr lang="en-US" b="1" dirty="0"/>
              <a:t>both similar to your favorite</a:t>
            </a:r>
            <a:r>
              <a:rPr lang="en-US" dirty="0"/>
              <a:t> and </a:t>
            </a:r>
            <a:r>
              <a:rPr lang="en-US" b="1" dirty="0"/>
              <a:t>different from each other</a:t>
            </a:r>
            <a:r>
              <a:rPr lang="en-US" dirty="0"/>
              <a:t>. So, instead of getting five chocolate chip cookies, you might get a chocolate chip cookie, a brownie, a candy bar, some popcorn, and a fruit snack. This way, you get things that are kind of like your favorite, but also add variety, so you don’t end up with too much of the same thing.</a:t>
            </a:r>
          </a:p>
          <a:p>
            <a:endParaRPr lang="en-US" dirty="0"/>
          </a:p>
        </p:txBody>
      </p:sp>
    </p:spTree>
    <p:extLst>
      <p:ext uri="{BB962C8B-B14F-4D97-AF65-F5344CB8AC3E}">
        <p14:creationId xmlns:p14="http://schemas.microsoft.com/office/powerpoint/2010/main" val="1696114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Creating a Retriever from a Vector Store</a:t>
            </a:r>
          </a:p>
        </p:txBody>
      </p:sp>
      <p:sp>
        <p:nvSpPr>
          <p:cNvPr id="3" name="Content Placeholder 2"/>
          <p:cNvSpPr>
            <a:spLocks noGrp="1"/>
          </p:cNvSpPr>
          <p:nvPr>
            <p:ph idx="1"/>
          </p:nvPr>
        </p:nvSpPr>
        <p:spPr/>
        <p:txBody>
          <a:bodyPr/>
          <a:lstStyle/>
          <a:p>
            <a:r>
              <a:rPr lang="en-US" sz="1800" dirty="0"/>
              <a:t>Previous lesson we created the vector store:</a:t>
            </a:r>
            <a:endParaRPr sz="1800" dirty="0"/>
          </a:p>
          <a:p>
            <a:pPr marL="0" indent="0">
              <a:buNone/>
            </a:pPr>
            <a:r>
              <a:rPr lang="en-US" sz="1400" dirty="0" err="1">
                <a:latin typeface="Aptos Mono" panose="020B0009020202020204" pitchFamily="49" charset="0"/>
              </a:rPr>
              <a:t>vectorstore</a:t>
            </a:r>
            <a:r>
              <a:rPr lang="en-US" sz="1400" dirty="0">
                <a:latin typeface="Aptos Mono" panose="020B0009020202020204" pitchFamily="49" charset="0"/>
              </a:rPr>
              <a:t> = </a:t>
            </a:r>
            <a:r>
              <a:rPr lang="en-US" sz="1400" dirty="0" err="1">
                <a:latin typeface="Aptos Mono" panose="020B0009020202020204" pitchFamily="49" charset="0"/>
              </a:rPr>
              <a:t>Chroma.from_documents</a:t>
            </a:r>
            <a:r>
              <a:rPr lang="en-US" sz="1400" dirty="0">
                <a:latin typeface="Aptos Mono" panose="020B0009020202020204" pitchFamily="49" charset="0"/>
              </a:rPr>
              <a:t>(documents=splits, embedding=</a:t>
            </a:r>
            <a:r>
              <a:rPr lang="en-US" sz="1400" dirty="0" err="1">
                <a:latin typeface="Aptos Mono" panose="020B0009020202020204" pitchFamily="49" charset="0"/>
              </a:rPr>
              <a:t>OpenAIEmbeddings</a:t>
            </a:r>
            <a:r>
              <a:rPr lang="en-US" sz="1400" dirty="0">
                <a:latin typeface="Aptos Mono" panose="020B0009020202020204" pitchFamily="49" charset="0"/>
              </a:rPr>
              <a:t>())</a:t>
            </a:r>
          </a:p>
          <a:p>
            <a:pPr marL="0" indent="0">
              <a:buNone/>
            </a:pPr>
            <a:endParaRPr lang="en-US" sz="1400" dirty="0">
              <a:latin typeface="Aptos Mono" panose="020B0009020202020204" pitchFamily="49" charset="0"/>
            </a:endParaRPr>
          </a:p>
          <a:p>
            <a:pPr>
              <a:defRPr sz="1800">
                <a:solidFill>
                  <a:srgbClr val="000000"/>
                </a:solidFill>
              </a:defRPr>
            </a:pPr>
            <a:r>
              <a:rPr lang="en-US" dirty="0"/>
              <a:t>Retriever defaults to Similarity Search</a:t>
            </a:r>
            <a:endParaRPr dirty="0"/>
          </a:p>
          <a:p>
            <a:pPr marL="0" indent="0">
              <a:buNone/>
              <a:defRPr sz="1800">
                <a:solidFill>
                  <a:srgbClr val="000000"/>
                </a:solidFill>
              </a:defRPr>
            </a:pPr>
            <a:r>
              <a:rPr lang="en-US" sz="1400" dirty="0">
                <a:latin typeface="Aptos Mono" panose="020B0009020202020204" pitchFamily="49" charset="0"/>
              </a:rPr>
              <a:t># </a:t>
            </a:r>
            <a:r>
              <a:rPr sz="1400" dirty="0">
                <a:latin typeface="Aptos Mono" panose="020B0009020202020204" pitchFamily="49" charset="0"/>
              </a:rPr>
              <a:t>Instantiate the Retriever: Create a retriever using the .</a:t>
            </a:r>
            <a:r>
              <a:rPr sz="1400" dirty="0" err="1">
                <a:latin typeface="Aptos Mono" panose="020B0009020202020204" pitchFamily="49" charset="0"/>
              </a:rPr>
              <a:t>as_retriever</a:t>
            </a:r>
            <a:r>
              <a:rPr sz="1400" dirty="0">
                <a:latin typeface="Aptos Mono" panose="020B0009020202020204" pitchFamily="49" charset="0"/>
              </a:rPr>
              <a:t>() method.</a:t>
            </a:r>
          </a:p>
          <a:p>
            <a:pPr marL="0" indent="0">
              <a:buNone/>
              <a:defRPr sz="1800">
                <a:solidFill>
                  <a:srgbClr val="000000"/>
                </a:solidFill>
              </a:defRPr>
            </a:pPr>
            <a:r>
              <a:rPr sz="1400" dirty="0">
                <a:latin typeface="Aptos Mono" panose="020B0009020202020204" pitchFamily="49" charset="0"/>
              </a:rPr>
              <a:t>retriever = </a:t>
            </a:r>
            <a:r>
              <a:rPr sz="1400" dirty="0" err="1">
                <a:latin typeface="Aptos Mono" panose="020B0009020202020204" pitchFamily="49" charset="0"/>
              </a:rPr>
              <a:t>vectorstore.as_retriever</a:t>
            </a:r>
            <a:r>
              <a:rPr sz="1400" dirty="0">
                <a:latin typeface="Aptos Mono" panose="020B0009020202020204" pitchFamily="49" charset="0"/>
              </a:rPr>
              <a:t>()</a:t>
            </a:r>
            <a:endParaRPr lang="en-US" sz="1400" dirty="0">
              <a:latin typeface="Aptos Mono" panose="020B0009020202020204" pitchFamily="49" charset="0"/>
            </a:endParaRPr>
          </a:p>
          <a:p>
            <a:pPr marL="0" indent="0">
              <a:buNone/>
              <a:defRPr sz="1800">
                <a:solidFill>
                  <a:srgbClr val="000000"/>
                </a:solidFill>
              </a:defRPr>
            </a:pPr>
            <a:endParaRPr lang="en-US" sz="1400" dirty="0">
              <a:latin typeface="Aptos Mono" panose="020B0009020202020204" pitchFamily="49" charset="0"/>
            </a:endParaRPr>
          </a:p>
          <a:p>
            <a:pPr marL="0" indent="0">
              <a:buNone/>
              <a:defRPr sz="1800">
                <a:solidFill>
                  <a:srgbClr val="000000"/>
                </a:solidFill>
              </a:defRPr>
            </a:pPr>
            <a:r>
              <a:rPr lang="en-US" sz="1400" dirty="0">
                <a:latin typeface="Aptos Mono" panose="020B0009020202020204" pitchFamily="49" charset="0"/>
              </a:rPr>
              <a:t># Usage</a:t>
            </a:r>
            <a:endParaRPr sz="1400" dirty="0">
              <a:latin typeface="Aptos Mono" panose="020B0009020202020204" pitchFamily="49" charset="0"/>
            </a:endParaRPr>
          </a:p>
          <a:p>
            <a:pPr marL="0" indent="0">
              <a:buNone/>
              <a:defRPr sz="1800">
                <a:solidFill>
                  <a:srgbClr val="000000"/>
                </a:solidFill>
              </a:defRPr>
            </a:pPr>
            <a:r>
              <a:rPr sz="1400" dirty="0">
                <a:latin typeface="Aptos Mono" panose="020B0009020202020204" pitchFamily="49" charset="0"/>
              </a:rPr>
              <a:t>docs = </a:t>
            </a:r>
            <a:r>
              <a:rPr sz="1400" dirty="0" err="1">
                <a:latin typeface="Aptos Mono" panose="020B0009020202020204" pitchFamily="49" charset="0"/>
              </a:rPr>
              <a:t>retriever.invoke</a:t>
            </a:r>
            <a:r>
              <a:rPr sz="1400" dirty="0">
                <a:latin typeface="Aptos Mono" panose="020B0009020202020204" pitchFamily="49" charset="0"/>
              </a:rPr>
              <a:t>("what did the president say about </a:t>
            </a:r>
            <a:r>
              <a:rPr sz="1400" dirty="0" err="1">
                <a:latin typeface="Aptos Mono" panose="020B0009020202020204" pitchFamily="49" charset="0"/>
              </a:rPr>
              <a:t>ketanji</a:t>
            </a:r>
            <a:r>
              <a:rPr sz="1400" dirty="0">
                <a:latin typeface="Aptos Mono" panose="020B0009020202020204" pitchFamily="49" charset="0"/>
              </a:rPr>
              <a:t> brown </a:t>
            </a:r>
            <a:r>
              <a:rPr sz="1400" dirty="0" err="1">
                <a:latin typeface="Aptos Mono" panose="020B0009020202020204" pitchFamily="49" charset="0"/>
              </a:rPr>
              <a:t>jackson</a:t>
            </a:r>
            <a:r>
              <a:rPr sz="1400" dirty="0">
                <a:latin typeface="Aptos Mono" panose="020B0009020202020204" pitchFamily="49" charset="0"/>
              </a:rPr>
              <a:t>?")</a:t>
            </a:r>
          </a:p>
        </p:txBody>
      </p:sp>
    </p:spTree>
  </p:cSld>
  <p:clrMapOvr>
    <a:masterClrMapping/>
  </p:clrMapOvr>
</p:sld>
</file>

<file path=ppt/theme/theme1.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3907</TotalTime>
  <Words>1020</Words>
  <Application>Microsoft Office PowerPoint</Application>
  <PresentationFormat>Widescreen</PresentationFormat>
  <Paragraphs>107</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Aptos Mono</vt:lpstr>
      <vt:lpstr>Arial</vt:lpstr>
      <vt:lpstr>Poppins</vt:lpstr>
      <vt:lpstr>Poppins Black</vt:lpstr>
      <vt:lpstr>Poppins Light</vt:lpstr>
      <vt:lpstr>Poppins Medium</vt:lpstr>
      <vt:lpstr>Wingdings</vt:lpstr>
      <vt:lpstr>2_Office Theme</vt:lpstr>
      <vt:lpstr>PowerPoint Presentation</vt:lpstr>
      <vt:lpstr>PowerPoint Presentation</vt:lpstr>
      <vt:lpstr>Vector Store Retrieval</vt:lpstr>
      <vt:lpstr>PowerPoint Presentation</vt:lpstr>
      <vt:lpstr>PowerPoint Presentation</vt:lpstr>
      <vt:lpstr>Types of Retrieval Techniques</vt:lpstr>
      <vt:lpstr>LangChain Vector Store Retriever</vt:lpstr>
      <vt:lpstr>Similarity Search vs. MMR Search</vt:lpstr>
      <vt:lpstr>Creating a Retriever from a Vector Store</vt:lpstr>
      <vt:lpstr>Maximum Marginal Relevance Retrieval</vt:lpstr>
      <vt:lpstr>Search Parameters</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10</cp:revision>
  <dcterms:created xsi:type="dcterms:W3CDTF">2013-01-27T09:14:16Z</dcterms:created>
  <dcterms:modified xsi:type="dcterms:W3CDTF">2024-10-03T15:09:29Z</dcterms:modified>
  <cp:category/>
</cp:coreProperties>
</file>